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36"/>
  </p:notesMasterIdLst>
  <p:handoutMasterIdLst>
    <p:handoutMasterId r:id="rId37"/>
  </p:handoutMasterIdLst>
  <p:sldIdLst>
    <p:sldId id="257" r:id="rId5"/>
    <p:sldId id="275" r:id="rId6"/>
    <p:sldId id="274" r:id="rId7"/>
    <p:sldId id="276" r:id="rId8"/>
    <p:sldId id="277" r:id="rId9"/>
    <p:sldId id="278" r:id="rId10"/>
    <p:sldId id="279" r:id="rId11"/>
    <p:sldId id="280" r:id="rId12"/>
    <p:sldId id="261" r:id="rId13"/>
    <p:sldId id="260" r:id="rId14"/>
    <p:sldId id="282" r:id="rId15"/>
    <p:sldId id="283" r:id="rId16"/>
    <p:sldId id="284" r:id="rId17"/>
    <p:sldId id="285" r:id="rId18"/>
    <p:sldId id="286" r:id="rId19"/>
    <p:sldId id="287" r:id="rId20"/>
    <p:sldId id="266" r:id="rId21"/>
    <p:sldId id="288" r:id="rId22"/>
    <p:sldId id="300" r:id="rId23"/>
    <p:sldId id="301" r:id="rId24"/>
    <p:sldId id="289" r:id="rId25"/>
    <p:sldId id="290" r:id="rId26"/>
    <p:sldId id="291" r:id="rId27"/>
    <p:sldId id="292" r:id="rId28"/>
    <p:sldId id="293" r:id="rId29"/>
    <p:sldId id="294" r:id="rId30"/>
    <p:sldId id="295" r:id="rId31"/>
    <p:sldId id="299" r:id="rId32"/>
    <p:sldId id="296" r:id="rId33"/>
    <p:sldId id="297" r:id="rId34"/>
    <p:sldId id="29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E8D4"/>
    <a:srgbClr val="40686B"/>
    <a:srgbClr val="9A9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723" autoAdjust="0"/>
  </p:normalViewPr>
  <p:slideViewPr>
    <p:cSldViewPr snapToGrid="0" snapToObjects="1">
      <p:cViewPr varScale="1">
        <p:scale>
          <a:sx n="59" d="100"/>
          <a:sy n="59" d="100"/>
        </p:scale>
        <p:origin x="1618" y="58"/>
      </p:cViewPr>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2DEA7-9DCD-4B2E-9DC5-BE121C266AFD}" type="doc">
      <dgm:prSet loTypeId="urn:microsoft.com/office/officeart/2018/2/layout/IconVerticalSolidList" loCatId="icon" qsTypeId="urn:microsoft.com/office/officeart/2005/8/quickstyle/simple1" qsCatId="simple" csTypeId="urn:microsoft.com/office/officeart/2018/5/colors/Iconchunking_neutralbg_accent3_2" csCatId="accent3" phldr="1"/>
      <dgm:spPr/>
      <dgm:t>
        <a:bodyPr/>
        <a:lstStyle/>
        <a:p>
          <a:endParaRPr lang="en-US"/>
        </a:p>
      </dgm:t>
    </dgm:pt>
    <dgm:pt modelId="{41CDB9B8-E81E-41E7-AE89-8F6EDFC88D92}">
      <dgm:prSet/>
      <dgm:spPr/>
      <dgm:t>
        <a:bodyPr/>
        <a:lstStyle/>
        <a:p>
          <a:pPr>
            <a:lnSpc>
              <a:spcPct val="100000"/>
            </a:lnSpc>
          </a:pPr>
          <a:r>
            <a:rPr lang="en-US" dirty="0"/>
            <a:t>Check the Map</a:t>
          </a:r>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lstStyle/>
        <a:p>
          <a:pPr>
            <a:lnSpc>
              <a:spcPct val="100000"/>
            </a:lnSpc>
          </a:pPr>
          <a:r>
            <a:rPr lang="en-US" dirty="0"/>
            <a:t>Choose the Destination</a:t>
          </a:r>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lstStyle/>
        <a:p>
          <a:pPr>
            <a:lnSpc>
              <a:spcPct val="100000"/>
            </a:lnSpc>
          </a:pPr>
          <a:r>
            <a:rPr lang="en-US" dirty="0"/>
            <a:t>Cultivate the Plan</a:t>
          </a:r>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C54DDAD1-57E2-410C-AC1B-2D57D298F048}" type="pres">
      <dgm:prSet presAssocID="{7B62DEA7-9DCD-4B2E-9DC5-BE121C266AFD}" presName="root" presStyleCnt="0">
        <dgm:presLayoutVars>
          <dgm:dir/>
          <dgm:resizeHandles val="exact"/>
        </dgm:presLayoutVars>
      </dgm:prSet>
      <dgm:spPr/>
    </dgm:pt>
    <dgm:pt modelId="{9980D35F-2118-4C83-9732-EF5CBBCA6FCA}" type="pres">
      <dgm:prSet presAssocID="{41CDB9B8-E81E-41E7-AE89-8F6EDFC88D92}" presName="compNode" presStyleCnt="0"/>
      <dgm:spPr/>
    </dgm:pt>
    <dgm:pt modelId="{DFE25A03-8A30-40B2-A251-4BE180558007}" type="pres">
      <dgm:prSet presAssocID="{41CDB9B8-E81E-41E7-AE89-8F6EDFC88D92}" presName="bgRect" presStyleLbl="bgShp" presStyleIdx="0" presStyleCnt="3"/>
      <dgm:spPr/>
    </dgm:pt>
    <dgm:pt modelId="{6B154ADC-7C71-49D8-B272-61A29620255E}" type="pres">
      <dgm:prSet presAssocID="{41CDB9B8-E81E-41E7-AE89-8F6EDFC88D9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wnward trend"/>
        </a:ext>
      </dgm:extLst>
    </dgm:pt>
    <dgm:pt modelId="{C94C9083-F19A-454E-BE10-DDDCEFD0B4A0}" type="pres">
      <dgm:prSet presAssocID="{41CDB9B8-E81E-41E7-AE89-8F6EDFC88D92}" presName="spaceRect" presStyleCnt="0"/>
      <dgm:spPr/>
    </dgm:pt>
    <dgm:pt modelId="{8ABDDEF2-D3EE-48F5-810E-D8B8D64CB1D1}" type="pres">
      <dgm:prSet presAssocID="{41CDB9B8-E81E-41E7-AE89-8F6EDFC88D92}" presName="parTx" presStyleLbl="revTx" presStyleIdx="0" presStyleCnt="3">
        <dgm:presLayoutVars>
          <dgm:chMax val="0"/>
          <dgm:chPref val="0"/>
        </dgm:presLayoutVars>
      </dgm:prSet>
      <dgm:spPr/>
    </dgm:pt>
    <dgm:pt modelId="{F7E222F4-C766-4010-93A0-7F5C3ECC40EC}" type="pres">
      <dgm:prSet presAssocID="{BA791450-8D1E-4A6F-B71D-2984D9E245C4}" presName="sibTrans" presStyleCnt="0"/>
      <dgm:spPr/>
    </dgm:pt>
    <dgm:pt modelId="{87D36025-EDF2-4358-A23A-5EE20443630A}" type="pres">
      <dgm:prSet presAssocID="{4D7D34C7-9466-4514-BF51-7396C17436B5}" presName="compNode" presStyleCnt="0"/>
      <dgm:spPr/>
    </dgm:pt>
    <dgm:pt modelId="{E7329DE9-6CBC-4222-BA02-41C8593CFC1E}" type="pres">
      <dgm:prSet presAssocID="{4D7D34C7-9466-4514-BF51-7396C17436B5}" presName="bgRect" presStyleLbl="bgShp" presStyleIdx="1" presStyleCnt="3"/>
      <dgm:spPr/>
    </dgm:pt>
    <dgm:pt modelId="{1E7A56FE-768E-48F9-ABA8-AAF197C8B2AB}" type="pres">
      <dgm:prSet presAssocID="{4D7D34C7-9466-4514-BF51-7396C17436B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A63FC64D-8217-4E60-AC79-C557D2F90AF3}" type="pres">
      <dgm:prSet presAssocID="{4D7D34C7-9466-4514-BF51-7396C17436B5}" presName="spaceRect" presStyleCnt="0"/>
      <dgm:spPr/>
    </dgm:pt>
    <dgm:pt modelId="{24D6C1C7-45DC-4D9D-8D3C-EF806EEEC836}" type="pres">
      <dgm:prSet presAssocID="{4D7D34C7-9466-4514-BF51-7396C17436B5}" presName="parTx" presStyleLbl="revTx" presStyleIdx="1" presStyleCnt="3">
        <dgm:presLayoutVars>
          <dgm:chMax val="0"/>
          <dgm:chPref val="0"/>
        </dgm:presLayoutVars>
      </dgm:prSet>
      <dgm:spPr/>
    </dgm:pt>
    <dgm:pt modelId="{950A0348-0898-470C-8DF1-782CE8070D06}" type="pres">
      <dgm:prSet presAssocID="{483498F9-A0C2-4668-85AB-D8E6E254F73B}" presName="sibTrans" presStyleCnt="0"/>
      <dgm:spPr/>
    </dgm:pt>
    <dgm:pt modelId="{02DBEA77-C4FA-4163-88D1-D6B72205D221}" type="pres">
      <dgm:prSet presAssocID="{8E185869-F0D4-43E2-B08A-2F3E83EE98F3}" presName="compNode" presStyleCnt="0"/>
      <dgm:spPr/>
    </dgm:pt>
    <dgm:pt modelId="{625AEBC4-C6DD-430A-8F95-BBF226EF4AB3}" type="pres">
      <dgm:prSet presAssocID="{8E185869-F0D4-43E2-B08A-2F3E83EE98F3}" presName="bgRect" presStyleLbl="bgShp" presStyleIdx="2" presStyleCnt="3"/>
      <dgm:spPr/>
    </dgm:pt>
    <dgm:pt modelId="{9EC1BAA1-CEB2-4B9D-A637-07137D038F05}" type="pres">
      <dgm:prSet presAssocID="{8E185869-F0D4-43E2-B08A-2F3E83EE98F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list"/>
        </a:ext>
      </dgm:extLst>
    </dgm:pt>
    <dgm:pt modelId="{0E4092B3-0527-4E96-B2A5-2B7CA6F4A4FC}" type="pres">
      <dgm:prSet presAssocID="{8E185869-F0D4-43E2-B08A-2F3E83EE98F3}" presName="spaceRect" presStyleCnt="0"/>
      <dgm:spPr/>
    </dgm:pt>
    <dgm:pt modelId="{DEB2A193-A1DC-4B26-848A-CC858F8E32AC}" type="pres">
      <dgm:prSet presAssocID="{8E185869-F0D4-43E2-B08A-2F3E83EE98F3}" presName="parTx" presStyleLbl="revTx" presStyleIdx="2" presStyleCnt="3">
        <dgm:presLayoutVars>
          <dgm:chMax val="0"/>
          <dgm:chPref val="0"/>
        </dgm:presLayoutVars>
      </dgm:prSet>
      <dgm:spPr/>
    </dgm:pt>
  </dgm:ptLst>
  <dgm:cxnLst>
    <dgm:cxn modelId="{7EEBEB1B-497E-4365-84F9-FBB75D7759E5}" srcId="{7B62DEA7-9DCD-4B2E-9DC5-BE121C266AFD}" destId="{4D7D34C7-9466-4514-BF51-7396C17436B5}" srcOrd="1" destOrd="0" parTransId="{37DD6CE0-C2AA-4EB6-9E7D-14AED2127C40}" sibTransId="{483498F9-A0C2-4668-85AB-D8E6E254F73B}"/>
    <dgm:cxn modelId="{FD7AD83B-7876-49C4-96DE-C0E479028947}" type="presOf" srcId="{41CDB9B8-E81E-41E7-AE89-8F6EDFC88D92}" destId="{8ABDDEF2-D3EE-48F5-810E-D8B8D64CB1D1}" srcOrd="0" destOrd="0" presId="urn:microsoft.com/office/officeart/2018/2/layout/IconVerticalSolidList"/>
    <dgm:cxn modelId="{7F970F62-30E3-4F5B-A242-825013BF84A8}" srcId="{7B62DEA7-9DCD-4B2E-9DC5-BE121C266AFD}" destId="{8E185869-F0D4-43E2-B08A-2F3E83EE98F3}" srcOrd="2" destOrd="0" parTransId="{7EE27099-92EA-4EDF-B176-0E355876D272}" sibTransId="{77D0876E-2BA2-4E28-ADB5-9885FCB7156A}"/>
    <dgm:cxn modelId="{21EB7847-13AE-4881-9090-909F31360F4E}" srcId="{7B62DEA7-9DCD-4B2E-9DC5-BE121C266AFD}" destId="{41CDB9B8-E81E-41E7-AE89-8F6EDFC88D92}" srcOrd="0" destOrd="0" parTransId="{5D2FF527-BA77-40BE-9414-16FAE46386BB}" sibTransId="{BA791450-8D1E-4A6F-B71D-2984D9E245C4}"/>
    <dgm:cxn modelId="{15E4859A-6FE7-4F93-9F13-B5B64ACFADF4}" type="presOf" srcId="{7B62DEA7-9DCD-4B2E-9DC5-BE121C266AFD}" destId="{C54DDAD1-57E2-410C-AC1B-2D57D298F048}" srcOrd="0" destOrd="0" presId="urn:microsoft.com/office/officeart/2018/2/layout/IconVerticalSolidList"/>
    <dgm:cxn modelId="{F9FCBEAA-6B8B-4272-96AC-743648D41B7F}" type="presOf" srcId="{4D7D34C7-9466-4514-BF51-7396C17436B5}" destId="{24D6C1C7-45DC-4D9D-8D3C-EF806EEEC836}" srcOrd="0" destOrd="0" presId="urn:microsoft.com/office/officeart/2018/2/layout/IconVerticalSolidList"/>
    <dgm:cxn modelId="{111667AB-D41A-4BAE-93F5-9664017E161D}" type="presOf" srcId="{8E185869-F0D4-43E2-B08A-2F3E83EE98F3}" destId="{DEB2A193-A1DC-4B26-848A-CC858F8E32AC}" srcOrd="0" destOrd="0" presId="urn:microsoft.com/office/officeart/2018/2/layout/IconVerticalSolidList"/>
    <dgm:cxn modelId="{FF46BE6D-2690-405B-A4B2-83A12542E6CE}" type="presParOf" srcId="{C54DDAD1-57E2-410C-AC1B-2D57D298F048}" destId="{9980D35F-2118-4C83-9732-EF5CBBCA6FCA}" srcOrd="0" destOrd="0" presId="urn:microsoft.com/office/officeart/2018/2/layout/IconVerticalSolidList"/>
    <dgm:cxn modelId="{E67405C6-58A6-4BD1-87AC-010D9EF340BF}" type="presParOf" srcId="{9980D35F-2118-4C83-9732-EF5CBBCA6FCA}" destId="{DFE25A03-8A30-40B2-A251-4BE180558007}" srcOrd="0" destOrd="0" presId="urn:microsoft.com/office/officeart/2018/2/layout/IconVerticalSolidList"/>
    <dgm:cxn modelId="{244E9B3D-250F-4D1D-9284-2349C5E4EF7F}" type="presParOf" srcId="{9980D35F-2118-4C83-9732-EF5CBBCA6FCA}" destId="{6B154ADC-7C71-49D8-B272-61A29620255E}" srcOrd="1" destOrd="0" presId="urn:microsoft.com/office/officeart/2018/2/layout/IconVerticalSolidList"/>
    <dgm:cxn modelId="{FF0506F1-1B9E-47E3-AF0A-DDBF9B31D0EE}" type="presParOf" srcId="{9980D35F-2118-4C83-9732-EF5CBBCA6FCA}" destId="{C94C9083-F19A-454E-BE10-DDDCEFD0B4A0}" srcOrd="2" destOrd="0" presId="urn:microsoft.com/office/officeart/2018/2/layout/IconVerticalSolidList"/>
    <dgm:cxn modelId="{C7239360-C14C-4642-B728-CA1056795C7D}" type="presParOf" srcId="{9980D35F-2118-4C83-9732-EF5CBBCA6FCA}" destId="{8ABDDEF2-D3EE-48F5-810E-D8B8D64CB1D1}" srcOrd="3" destOrd="0" presId="urn:microsoft.com/office/officeart/2018/2/layout/IconVerticalSolidList"/>
    <dgm:cxn modelId="{6F3279CE-8917-4EF1-A234-27FC6C39FDF6}" type="presParOf" srcId="{C54DDAD1-57E2-410C-AC1B-2D57D298F048}" destId="{F7E222F4-C766-4010-93A0-7F5C3ECC40EC}" srcOrd="1" destOrd="0" presId="urn:microsoft.com/office/officeart/2018/2/layout/IconVerticalSolidList"/>
    <dgm:cxn modelId="{37DAB135-C11D-43AA-B6D6-3BCCFB0C64EF}" type="presParOf" srcId="{C54DDAD1-57E2-410C-AC1B-2D57D298F048}" destId="{87D36025-EDF2-4358-A23A-5EE20443630A}" srcOrd="2" destOrd="0" presId="urn:microsoft.com/office/officeart/2018/2/layout/IconVerticalSolidList"/>
    <dgm:cxn modelId="{87BC9BD5-3469-4707-96C3-150ED01591D8}" type="presParOf" srcId="{87D36025-EDF2-4358-A23A-5EE20443630A}" destId="{E7329DE9-6CBC-4222-BA02-41C8593CFC1E}" srcOrd="0" destOrd="0" presId="urn:microsoft.com/office/officeart/2018/2/layout/IconVerticalSolidList"/>
    <dgm:cxn modelId="{5C091AE1-02CD-4182-B483-D3F3220B80F1}" type="presParOf" srcId="{87D36025-EDF2-4358-A23A-5EE20443630A}" destId="{1E7A56FE-768E-48F9-ABA8-AAF197C8B2AB}" srcOrd="1" destOrd="0" presId="urn:microsoft.com/office/officeart/2018/2/layout/IconVerticalSolidList"/>
    <dgm:cxn modelId="{9652C9A7-CAA5-4654-8165-06B5CEA6D2D3}" type="presParOf" srcId="{87D36025-EDF2-4358-A23A-5EE20443630A}" destId="{A63FC64D-8217-4E60-AC79-C557D2F90AF3}" srcOrd="2" destOrd="0" presId="urn:microsoft.com/office/officeart/2018/2/layout/IconVerticalSolidList"/>
    <dgm:cxn modelId="{C508AD7D-D52C-49D0-AC01-018F430387B6}" type="presParOf" srcId="{87D36025-EDF2-4358-A23A-5EE20443630A}" destId="{24D6C1C7-45DC-4D9D-8D3C-EF806EEEC836}" srcOrd="3" destOrd="0" presId="urn:microsoft.com/office/officeart/2018/2/layout/IconVerticalSolidList"/>
    <dgm:cxn modelId="{AAC131DC-5FF1-46BB-9F2B-AB5E92C6621C}" type="presParOf" srcId="{C54DDAD1-57E2-410C-AC1B-2D57D298F048}" destId="{950A0348-0898-470C-8DF1-782CE8070D06}" srcOrd="3" destOrd="0" presId="urn:microsoft.com/office/officeart/2018/2/layout/IconVerticalSolidList"/>
    <dgm:cxn modelId="{7B6FC3DD-B1BB-47D6-AB8F-BF484D592FC7}" type="presParOf" srcId="{C54DDAD1-57E2-410C-AC1B-2D57D298F048}" destId="{02DBEA77-C4FA-4163-88D1-D6B72205D221}" srcOrd="4" destOrd="0" presId="urn:microsoft.com/office/officeart/2018/2/layout/IconVerticalSolidList"/>
    <dgm:cxn modelId="{34E7FC5C-21A3-4CEB-B75F-1CB6D391A346}" type="presParOf" srcId="{02DBEA77-C4FA-4163-88D1-D6B72205D221}" destId="{625AEBC4-C6DD-430A-8F95-BBF226EF4AB3}" srcOrd="0" destOrd="0" presId="urn:microsoft.com/office/officeart/2018/2/layout/IconVerticalSolidList"/>
    <dgm:cxn modelId="{426A1151-6796-4DFD-B229-4EDCBA3357E5}" type="presParOf" srcId="{02DBEA77-C4FA-4163-88D1-D6B72205D221}" destId="{9EC1BAA1-CEB2-4B9D-A637-07137D038F05}" srcOrd="1" destOrd="0" presId="urn:microsoft.com/office/officeart/2018/2/layout/IconVerticalSolidList"/>
    <dgm:cxn modelId="{3B98EEC3-0427-4C71-B4DB-84ED1B805665}" type="presParOf" srcId="{02DBEA77-C4FA-4163-88D1-D6B72205D221}" destId="{0E4092B3-0527-4E96-B2A5-2B7CA6F4A4FC}" srcOrd="2" destOrd="0" presId="urn:microsoft.com/office/officeart/2018/2/layout/IconVerticalSolidList"/>
    <dgm:cxn modelId="{D4B1EBBD-185E-4D68-A0AA-3E0148E57A22}" type="presParOf" srcId="{02DBEA77-C4FA-4163-88D1-D6B72205D221}" destId="{DEB2A193-A1DC-4B26-848A-CC858F8E32AC}"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503D04-C97E-4622-AE07-D0307CB3B4CA}" type="doc">
      <dgm:prSet loTypeId="urn:microsoft.com/office/officeart/2016/7/layout/LinearArrowProcessNumbered" loCatId="process" qsTypeId="urn:microsoft.com/office/officeart/2005/8/quickstyle/simple2" qsCatId="simple" csTypeId="urn:microsoft.com/office/officeart/2005/8/colors/accent2_2" csCatId="accent2" phldr="1"/>
      <dgm:spPr/>
      <dgm:t>
        <a:bodyPr/>
        <a:lstStyle/>
        <a:p>
          <a:endParaRPr lang="en-US"/>
        </a:p>
      </dgm:t>
    </dgm:pt>
    <dgm:pt modelId="{AAC263CB-8256-4B03-92FE-1622698FB3E9}">
      <dgm:prSet custT="1"/>
      <dgm:spPr>
        <a:solidFill>
          <a:srgbClr val="F5E8D4">
            <a:alpha val="89804"/>
          </a:srgbClr>
        </a:solidFill>
        <a:ln>
          <a:noFill/>
        </a:ln>
      </dgm:spPr>
      <dgm:t>
        <a:bodyPr anchor="t" anchorCtr="0"/>
        <a:lstStyle/>
        <a:p>
          <a:pPr algn="ctr"/>
          <a:r>
            <a:rPr lang="en-US" sz="1400" dirty="0"/>
            <a:t>Does the hook draw in the reader?</a:t>
          </a:r>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a:solidFill>
          <a:schemeClr val="accent2"/>
        </a:solidFill>
        <a:ln>
          <a:noFill/>
        </a:ln>
      </dgm:spPr>
      <dgm:t>
        <a:bodyPr/>
        <a:lstStyle/>
        <a:p>
          <a:r>
            <a:rPr lang="en-US">
              <a:solidFill>
                <a:srgbClr val="000000"/>
              </a:solidFill>
            </a:rPr>
            <a:t>1</a:t>
          </a:r>
        </a:p>
      </dgm:t>
    </dgm:pt>
    <dgm:pt modelId="{4E8D2E69-0173-4BD3-B96A-7A9C5DD12B47}">
      <dgm:prSet custT="1"/>
      <dgm:spPr>
        <a:solidFill>
          <a:srgbClr val="F5E8D4">
            <a:alpha val="89804"/>
          </a:srgbClr>
        </a:solidFill>
        <a:ln>
          <a:noFill/>
        </a:ln>
      </dgm:spPr>
      <dgm:t>
        <a:bodyPr anchor="t" anchorCtr="0"/>
        <a:lstStyle/>
        <a:p>
          <a:pPr algn="ctr"/>
          <a:r>
            <a:rPr lang="en-US" sz="1400" dirty="0"/>
            <a:t>Is the takeaway specific and realistic?</a:t>
          </a:r>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5" phldr="0"/>
      <dgm:spPr>
        <a:solidFill>
          <a:schemeClr val="accent2"/>
        </a:solidFill>
        <a:ln>
          <a:noFill/>
        </a:ln>
      </dgm:spPr>
      <dgm:t>
        <a:bodyPr/>
        <a:lstStyle/>
        <a:p>
          <a:r>
            <a:rPr lang="en-US">
              <a:solidFill>
                <a:srgbClr val="000000"/>
              </a:solidFill>
            </a:rPr>
            <a:t>5</a:t>
          </a:r>
        </a:p>
      </dgm:t>
    </dgm:pt>
    <dgm:pt modelId="{2E0F8899-F193-40E4-9BFC-E48B4EFB5418}">
      <dgm:prSet phldrT="[Text]" phldr="0" custT="1"/>
      <dgm:spPr>
        <a:solidFill>
          <a:srgbClr val="F5E8D4">
            <a:alpha val="89804"/>
          </a:srgbClr>
        </a:solidFill>
      </dgm:spPr>
      <dgm:t>
        <a:bodyPr/>
        <a:lstStyle/>
        <a:p>
          <a:pPr algn="ctr"/>
          <a:r>
            <a:rPr lang="en-US" sz="1400" dirty="0"/>
            <a:t>Are statements clear and concise?</a:t>
          </a:r>
        </a:p>
      </dgm:t>
    </dgm:pt>
    <dgm:pt modelId="{537A6108-154D-45DA-9606-0EB677B4006E}" type="parTrans" cxnId="{6A601636-D7E9-4A5F-AC59-DE1D5C14DE9E}">
      <dgm:prSet/>
      <dgm:spPr/>
      <dgm:t>
        <a:bodyPr/>
        <a:lstStyle/>
        <a:p>
          <a:endParaRPr lang="en-US"/>
        </a:p>
      </dgm:t>
    </dgm:pt>
    <dgm:pt modelId="{19073138-12D0-4AE6-A1F7-18FE4B062109}" type="sibTrans" cxnId="{6A601636-D7E9-4A5F-AC59-DE1D5C14DE9E}">
      <dgm:prSet phldrT="2" phldr="0"/>
      <dgm:spPr/>
      <dgm:t>
        <a:bodyPr/>
        <a:lstStyle/>
        <a:p>
          <a:r>
            <a:rPr lang="en-US">
              <a:solidFill>
                <a:srgbClr val="000000"/>
              </a:solidFill>
            </a:rPr>
            <a:t>2</a:t>
          </a:r>
        </a:p>
      </dgm:t>
    </dgm:pt>
    <dgm:pt modelId="{E7F1C050-6398-4D68-B4E9-060604571349}">
      <dgm:prSet phldrT="[Text]" phldr="0" custT="1"/>
      <dgm:spPr/>
      <dgm:t>
        <a:bodyPr/>
        <a:lstStyle/>
        <a:p>
          <a:r>
            <a:rPr lang="en-US" sz="1400" dirty="0"/>
            <a:t>Does the title attract attention and connect to the work?</a:t>
          </a:r>
        </a:p>
      </dgm:t>
    </dgm:pt>
    <dgm:pt modelId="{356551BE-479E-4CC8-8673-222AD1FB20E9}" type="parTrans" cxnId="{4009C482-7F01-4A19-9928-B2751647B797}">
      <dgm:prSet/>
      <dgm:spPr/>
      <dgm:t>
        <a:bodyPr/>
        <a:lstStyle/>
        <a:p>
          <a:endParaRPr lang="en-US"/>
        </a:p>
      </dgm:t>
    </dgm:pt>
    <dgm:pt modelId="{11743AF3-16AE-4C25-B098-3C3470E0F1F8}" type="sibTrans" cxnId="{4009C482-7F01-4A19-9928-B2751647B797}">
      <dgm:prSet phldrT="3" phldr="0"/>
      <dgm:spPr/>
      <dgm:t>
        <a:bodyPr/>
        <a:lstStyle/>
        <a:p>
          <a:r>
            <a:rPr lang="en-US">
              <a:solidFill>
                <a:srgbClr val="000000"/>
              </a:solidFill>
            </a:rPr>
            <a:t>3</a:t>
          </a:r>
        </a:p>
      </dgm:t>
    </dgm:pt>
    <dgm:pt modelId="{17759F19-6A63-4A96-A0C8-8D6A7F31AFD8}">
      <dgm:prSet phldrT="[Text]" phldr="0" custT="1"/>
      <dgm:spPr/>
      <dgm:t>
        <a:bodyPr/>
        <a:lstStyle/>
        <a:p>
          <a:pPr algn="ctr"/>
          <a:r>
            <a:rPr lang="en-US" sz="1400" dirty="0"/>
            <a:t>Did I check the character count?</a:t>
          </a:r>
        </a:p>
      </dgm:t>
    </dgm:pt>
    <dgm:pt modelId="{2FB9816F-6840-4271-BE2F-A4EB9E1CC2F6}" type="parTrans" cxnId="{4AC7E8C7-6F0D-4749-BCEE-EDC4C4243476}">
      <dgm:prSet/>
      <dgm:spPr/>
      <dgm:t>
        <a:bodyPr/>
        <a:lstStyle/>
        <a:p>
          <a:endParaRPr lang="en-US"/>
        </a:p>
      </dgm:t>
    </dgm:pt>
    <dgm:pt modelId="{A9AF5CA5-0490-483B-91D2-AB94136C3001}" type="sibTrans" cxnId="{4AC7E8C7-6F0D-4749-BCEE-EDC4C4243476}">
      <dgm:prSet phldrT="4" phldr="0"/>
      <dgm:spPr/>
      <dgm:t>
        <a:bodyPr/>
        <a:lstStyle/>
        <a:p>
          <a:r>
            <a:rPr lang="en-US">
              <a:solidFill>
                <a:srgbClr val="000000"/>
              </a:solidFill>
            </a:rPr>
            <a:t>4</a:t>
          </a:r>
        </a:p>
      </dgm:t>
    </dgm:pt>
    <dgm:pt modelId="{3C40F323-2A26-1146-9131-B2D8B599E05D}" type="pres">
      <dgm:prSet presAssocID="{D4503D04-C97E-4622-AE07-D0307CB3B4CA}" presName="linearFlow" presStyleCnt="0">
        <dgm:presLayoutVars>
          <dgm:dir/>
          <dgm:animLvl val="lvl"/>
          <dgm:resizeHandles val="exact"/>
        </dgm:presLayoutVars>
      </dgm:prSet>
      <dgm:spPr/>
    </dgm:pt>
    <dgm:pt modelId="{296CA727-22E4-1143-B024-CE111CF4A770}" type="pres">
      <dgm:prSet presAssocID="{AAC263CB-8256-4B03-92FE-1622698FB3E9}" presName="compositeNode" presStyleCnt="0"/>
      <dgm:spPr/>
    </dgm:pt>
    <dgm:pt modelId="{321FD1E3-6BBE-294B-B4C0-6DC5A435E948}" type="pres">
      <dgm:prSet presAssocID="{AAC263CB-8256-4B03-92FE-1622698FB3E9}" presName="parTx" presStyleLbl="node1" presStyleIdx="0" presStyleCnt="0">
        <dgm:presLayoutVars>
          <dgm:chMax val="0"/>
          <dgm:chPref val="0"/>
          <dgm:bulletEnabled val="1"/>
        </dgm:presLayoutVars>
      </dgm:prSet>
      <dgm:spPr/>
    </dgm:pt>
    <dgm:pt modelId="{70577C9B-C730-EA49-B58D-C5D075366A14}" type="pres">
      <dgm:prSet presAssocID="{AAC263CB-8256-4B03-92FE-1622698FB3E9}" presName="parSh" presStyleCnt="0"/>
      <dgm:spPr/>
    </dgm:pt>
    <dgm:pt modelId="{8B390F72-5471-DD42-9CE3-6F37BDA74B87}" type="pres">
      <dgm:prSet presAssocID="{AAC263CB-8256-4B03-92FE-1622698FB3E9}" presName="lineNode" presStyleLbl="alignAccFollowNode1" presStyleIdx="0" presStyleCnt="15"/>
      <dgm:spPr/>
    </dgm:pt>
    <dgm:pt modelId="{B510E1DB-3720-2045-A15B-D53248B697B7}" type="pres">
      <dgm:prSet presAssocID="{AAC263CB-8256-4B03-92FE-1622698FB3E9}" presName="lineArrowNode" presStyleLbl="alignAccFollowNode1" presStyleIdx="1" presStyleCnt="15"/>
      <dgm:spPr/>
    </dgm:pt>
    <dgm:pt modelId="{CE8B700A-AC6F-0E47-AEFA-DA760C3E6A6D}" type="pres">
      <dgm:prSet presAssocID="{808B76D0-8EC7-469A-93AC-7A6017188A9D}" presName="sibTransNodeCircle" presStyleLbl="alignNode1" presStyleIdx="0" presStyleCnt="5">
        <dgm:presLayoutVars>
          <dgm:chMax val="0"/>
          <dgm:bulletEnabled/>
        </dgm:presLayoutVars>
      </dgm:prSet>
      <dgm:spPr/>
    </dgm:pt>
    <dgm:pt modelId="{FCC40D6F-EEB6-3446-88E1-B053AA67D0BA}" type="pres">
      <dgm:prSet presAssocID="{808B76D0-8EC7-469A-93AC-7A6017188A9D}" presName="spacerBetweenCircleAndCallout" presStyleCnt="0">
        <dgm:presLayoutVars/>
      </dgm:prSet>
      <dgm:spPr/>
    </dgm:pt>
    <dgm:pt modelId="{12DC819D-BB19-CE49-AFEB-155922B01406}" type="pres">
      <dgm:prSet presAssocID="{AAC263CB-8256-4B03-92FE-1622698FB3E9}" presName="nodeText" presStyleLbl="alignAccFollowNode1" presStyleIdx="2" presStyleCnt="15" custLinFactNeighborX="-52" custLinFactNeighborY="-1241">
        <dgm:presLayoutVars>
          <dgm:bulletEnabled val="1"/>
        </dgm:presLayoutVars>
      </dgm:prSet>
      <dgm:spPr/>
    </dgm:pt>
    <dgm:pt modelId="{C23696F0-ABD6-D744-AF78-0E1E04C15B58}" type="pres">
      <dgm:prSet presAssocID="{808B76D0-8EC7-469A-93AC-7A6017188A9D}" presName="sibTransComposite" presStyleCnt="0"/>
      <dgm:spPr/>
    </dgm:pt>
    <dgm:pt modelId="{49C40BED-7CCE-4425-8C5F-7C36B5C50428}" type="pres">
      <dgm:prSet presAssocID="{2E0F8899-F193-40E4-9BFC-E48B4EFB5418}" presName="compositeNode" presStyleCnt="0"/>
      <dgm:spPr/>
    </dgm:pt>
    <dgm:pt modelId="{6A5BE818-10B4-4872-AE31-5E38D289FF95}" type="pres">
      <dgm:prSet presAssocID="{2E0F8899-F193-40E4-9BFC-E48B4EFB5418}" presName="parTx" presStyleLbl="node1" presStyleIdx="0" presStyleCnt="0">
        <dgm:presLayoutVars>
          <dgm:chMax val="0"/>
          <dgm:chPref val="0"/>
          <dgm:bulletEnabled val="1"/>
        </dgm:presLayoutVars>
      </dgm:prSet>
      <dgm:spPr/>
    </dgm:pt>
    <dgm:pt modelId="{CE2D7C82-E30F-4D9D-AEE6-BA6136B8FE1A}" type="pres">
      <dgm:prSet presAssocID="{2E0F8899-F193-40E4-9BFC-E48B4EFB5418}" presName="parSh" presStyleCnt="0"/>
      <dgm:spPr/>
    </dgm:pt>
    <dgm:pt modelId="{A4E6D2E0-E737-4535-B45F-F93B782EDB1E}" type="pres">
      <dgm:prSet presAssocID="{2E0F8899-F193-40E4-9BFC-E48B4EFB5418}" presName="lineNode" presStyleLbl="alignAccFollowNode1" presStyleIdx="3" presStyleCnt="15"/>
      <dgm:spPr/>
    </dgm:pt>
    <dgm:pt modelId="{4F951BBF-6103-4DCE-98EC-8326DE555C62}" type="pres">
      <dgm:prSet presAssocID="{2E0F8899-F193-40E4-9BFC-E48B4EFB5418}" presName="lineArrowNode" presStyleLbl="alignAccFollowNode1" presStyleIdx="4" presStyleCnt="15"/>
      <dgm:spPr/>
    </dgm:pt>
    <dgm:pt modelId="{3A889171-F797-4BA3-AC56-39D97468EE04}" type="pres">
      <dgm:prSet presAssocID="{19073138-12D0-4AE6-A1F7-18FE4B062109}" presName="sibTransNodeCircle" presStyleLbl="alignNode1" presStyleIdx="1" presStyleCnt="5">
        <dgm:presLayoutVars>
          <dgm:chMax val="0"/>
          <dgm:bulletEnabled/>
        </dgm:presLayoutVars>
      </dgm:prSet>
      <dgm:spPr/>
    </dgm:pt>
    <dgm:pt modelId="{6AA92509-63D6-4871-883B-D469D06A92DF}" type="pres">
      <dgm:prSet presAssocID="{19073138-12D0-4AE6-A1F7-18FE4B062109}" presName="spacerBetweenCircleAndCallout" presStyleCnt="0">
        <dgm:presLayoutVars/>
      </dgm:prSet>
      <dgm:spPr/>
    </dgm:pt>
    <dgm:pt modelId="{D398D7EC-6397-4A33-82C3-4C5719CB6B9F}" type="pres">
      <dgm:prSet presAssocID="{2E0F8899-F193-40E4-9BFC-E48B4EFB5418}" presName="nodeText" presStyleLbl="alignAccFollowNode1" presStyleIdx="5" presStyleCnt="15">
        <dgm:presLayoutVars>
          <dgm:bulletEnabled val="1"/>
        </dgm:presLayoutVars>
      </dgm:prSet>
      <dgm:spPr/>
    </dgm:pt>
    <dgm:pt modelId="{9785316D-51AD-4112-901B-4736EF13B493}" type="pres">
      <dgm:prSet presAssocID="{19073138-12D0-4AE6-A1F7-18FE4B062109}" presName="sibTransComposite" presStyleCnt="0"/>
      <dgm:spPr/>
    </dgm:pt>
    <dgm:pt modelId="{9CA0D3C9-AC69-44C9-9F29-49601B19B0A5}" type="pres">
      <dgm:prSet presAssocID="{E7F1C050-6398-4D68-B4E9-060604571349}" presName="compositeNode" presStyleCnt="0"/>
      <dgm:spPr/>
    </dgm:pt>
    <dgm:pt modelId="{E7F1DBDB-D7EA-4698-A4B5-0B0D3BB8C02E}" type="pres">
      <dgm:prSet presAssocID="{E7F1C050-6398-4D68-B4E9-060604571349}" presName="parTx" presStyleLbl="node1" presStyleIdx="0" presStyleCnt="0">
        <dgm:presLayoutVars>
          <dgm:chMax val="0"/>
          <dgm:chPref val="0"/>
          <dgm:bulletEnabled val="1"/>
        </dgm:presLayoutVars>
      </dgm:prSet>
      <dgm:spPr/>
    </dgm:pt>
    <dgm:pt modelId="{E9D9C13E-3519-4844-BC14-03C6BFC4FE58}" type="pres">
      <dgm:prSet presAssocID="{E7F1C050-6398-4D68-B4E9-060604571349}" presName="parSh" presStyleCnt="0"/>
      <dgm:spPr/>
    </dgm:pt>
    <dgm:pt modelId="{A97858CD-192D-4305-B139-D54B5CA29807}" type="pres">
      <dgm:prSet presAssocID="{E7F1C050-6398-4D68-B4E9-060604571349}" presName="lineNode" presStyleLbl="alignAccFollowNode1" presStyleIdx="6" presStyleCnt="15"/>
      <dgm:spPr/>
    </dgm:pt>
    <dgm:pt modelId="{16E1BDB1-723D-4CB5-9581-23FD48C9B63F}" type="pres">
      <dgm:prSet presAssocID="{E7F1C050-6398-4D68-B4E9-060604571349}" presName="lineArrowNode" presStyleLbl="alignAccFollowNode1" presStyleIdx="7" presStyleCnt="15"/>
      <dgm:spPr/>
    </dgm:pt>
    <dgm:pt modelId="{40932FB4-B541-49CC-9D70-DEE39A6EA7B5}" type="pres">
      <dgm:prSet presAssocID="{11743AF3-16AE-4C25-B098-3C3470E0F1F8}" presName="sibTransNodeCircle" presStyleLbl="alignNode1" presStyleIdx="2" presStyleCnt="5">
        <dgm:presLayoutVars>
          <dgm:chMax val="0"/>
          <dgm:bulletEnabled/>
        </dgm:presLayoutVars>
      </dgm:prSet>
      <dgm:spPr/>
    </dgm:pt>
    <dgm:pt modelId="{27FCBB1E-63EC-4AE2-B212-C2B174AF7191}" type="pres">
      <dgm:prSet presAssocID="{11743AF3-16AE-4C25-B098-3C3470E0F1F8}" presName="spacerBetweenCircleAndCallout" presStyleCnt="0">
        <dgm:presLayoutVars/>
      </dgm:prSet>
      <dgm:spPr/>
    </dgm:pt>
    <dgm:pt modelId="{559A94F2-226C-4546-A8BF-A0B8ED77F400}" type="pres">
      <dgm:prSet presAssocID="{E7F1C050-6398-4D68-B4E9-060604571349}" presName="nodeText" presStyleLbl="alignAccFollowNode1" presStyleIdx="8" presStyleCnt="15">
        <dgm:presLayoutVars>
          <dgm:bulletEnabled val="1"/>
        </dgm:presLayoutVars>
      </dgm:prSet>
      <dgm:spPr/>
    </dgm:pt>
    <dgm:pt modelId="{E4BCC4B5-A3BD-4FEE-9C88-C07BC7758227}" type="pres">
      <dgm:prSet presAssocID="{11743AF3-16AE-4C25-B098-3C3470E0F1F8}" presName="sibTransComposite" presStyleCnt="0"/>
      <dgm:spPr/>
    </dgm:pt>
    <dgm:pt modelId="{200D360F-39A4-4F3F-A490-6C5807595E11}" type="pres">
      <dgm:prSet presAssocID="{17759F19-6A63-4A96-A0C8-8D6A7F31AFD8}" presName="compositeNode" presStyleCnt="0"/>
      <dgm:spPr/>
    </dgm:pt>
    <dgm:pt modelId="{587D05FE-EDA5-4C55-BDE7-A3F153AC2A40}" type="pres">
      <dgm:prSet presAssocID="{17759F19-6A63-4A96-A0C8-8D6A7F31AFD8}" presName="parTx" presStyleLbl="node1" presStyleIdx="0" presStyleCnt="0">
        <dgm:presLayoutVars>
          <dgm:chMax val="0"/>
          <dgm:chPref val="0"/>
          <dgm:bulletEnabled val="1"/>
        </dgm:presLayoutVars>
      </dgm:prSet>
      <dgm:spPr/>
    </dgm:pt>
    <dgm:pt modelId="{5B4D6244-869D-4736-9A64-0B05BFB734B0}" type="pres">
      <dgm:prSet presAssocID="{17759F19-6A63-4A96-A0C8-8D6A7F31AFD8}" presName="parSh" presStyleCnt="0"/>
      <dgm:spPr/>
    </dgm:pt>
    <dgm:pt modelId="{1D12F53E-1BC2-4842-80ED-C1566CFE160B}" type="pres">
      <dgm:prSet presAssocID="{17759F19-6A63-4A96-A0C8-8D6A7F31AFD8}" presName="lineNode" presStyleLbl="alignAccFollowNode1" presStyleIdx="9" presStyleCnt="15"/>
      <dgm:spPr/>
    </dgm:pt>
    <dgm:pt modelId="{7196911A-F338-40A0-A621-E83D61336737}" type="pres">
      <dgm:prSet presAssocID="{17759F19-6A63-4A96-A0C8-8D6A7F31AFD8}" presName="lineArrowNode" presStyleLbl="alignAccFollowNode1" presStyleIdx="10" presStyleCnt="15"/>
      <dgm:spPr/>
    </dgm:pt>
    <dgm:pt modelId="{57382642-2B70-4D4B-8FC3-B0C7A085E72B}" type="pres">
      <dgm:prSet presAssocID="{A9AF5CA5-0490-483B-91D2-AB94136C3001}" presName="sibTransNodeCircle" presStyleLbl="alignNode1" presStyleIdx="3" presStyleCnt="5">
        <dgm:presLayoutVars>
          <dgm:chMax val="0"/>
          <dgm:bulletEnabled/>
        </dgm:presLayoutVars>
      </dgm:prSet>
      <dgm:spPr/>
    </dgm:pt>
    <dgm:pt modelId="{34FC87C4-5F84-4534-B7D6-97E05F564EB3}" type="pres">
      <dgm:prSet presAssocID="{A9AF5CA5-0490-483B-91D2-AB94136C3001}" presName="spacerBetweenCircleAndCallout" presStyleCnt="0">
        <dgm:presLayoutVars/>
      </dgm:prSet>
      <dgm:spPr/>
    </dgm:pt>
    <dgm:pt modelId="{2E87333F-3CEC-4CEB-BE54-0D4430234854}" type="pres">
      <dgm:prSet presAssocID="{17759F19-6A63-4A96-A0C8-8D6A7F31AFD8}" presName="nodeText" presStyleLbl="alignAccFollowNode1" presStyleIdx="11" presStyleCnt="15">
        <dgm:presLayoutVars>
          <dgm:bulletEnabled val="1"/>
        </dgm:presLayoutVars>
      </dgm:prSet>
      <dgm:spPr/>
    </dgm:pt>
    <dgm:pt modelId="{C17EB411-4DA4-4041-AFE3-C941C70D1DE5}" type="pres">
      <dgm:prSet presAssocID="{A9AF5CA5-0490-483B-91D2-AB94136C3001}" presName="sibTransComposite" presStyleCnt="0"/>
      <dgm:spPr/>
    </dgm:pt>
    <dgm:pt modelId="{EC700B7C-22AD-A448-932D-B2D74EB83739}" type="pres">
      <dgm:prSet presAssocID="{4E8D2E69-0173-4BD3-B96A-7A9C5DD12B47}" presName="compositeNode" presStyleCnt="0"/>
      <dgm:spPr/>
    </dgm:pt>
    <dgm:pt modelId="{DA09631C-A7BE-7B4B-B67A-731744F53514}" type="pres">
      <dgm:prSet presAssocID="{4E8D2E69-0173-4BD3-B96A-7A9C5DD12B47}" presName="parTx" presStyleLbl="node1" presStyleIdx="0" presStyleCnt="0">
        <dgm:presLayoutVars>
          <dgm:chMax val="0"/>
          <dgm:chPref val="0"/>
          <dgm:bulletEnabled val="1"/>
        </dgm:presLayoutVars>
      </dgm:prSet>
      <dgm:spPr/>
    </dgm:pt>
    <dgm:pt modelId="{325962D1-06AA-2647-AF55-6B9872C540C1}" type="pres">
      <dgm:prSet presAssocID="{4E8D2E69-0173-4BD3-B96A-7A9C5DD12B47}" presName="parSh" presStyleCnt="0"/>
      <dgm:spPr/>
    </dgm:pt>
    <dgm:pt modelId="{4A0B88BF-91DC-214E-A662-99F2E5E1AA6F}" type="pres">
      <dgm:prSet presAssocID="{4E8D2E69-0173-4BD3-B96A-7A9C5DD12B47}" presName="lineNode" presStyleLbl="alignAccFollowNode1" presStyleIdx="12" presStyleCnt="15"/>
      <dgm:spPr/>
    </dgm:pt>
    <dgm:pt modelId="{C1172316-FFE1-2D41-82E9-8EB0F5EACF76}" type="pres">
      <dgm:prSet presAssocID="{4E8D2E69-0173-4BD3-B96A-7A9C5DD12B47}" presName="lineArrowNode" presStyleLbl="alignAccFollowNode1" presStyleIdx="13" presStyleCnt="15"/>
      <dgm:spPr/>
    </dgm:pt>
    <dgm:pt modelId="{D40ADF37-3E5B-2D42-9470-8264667346F7}" type="pres">
      <dgm:prSet presAssocID="{FEF1E80E-8A9E-4B0A-817C-2A4CFDCF3FB2}" presName="sibTransNodeCircle" presStyleLbl="alignNode1" presStyleIdx="4" presStyleCnt="5">
        <dgm:presLayoutVars>
          <dgm:chMax val="0"/>
          <dgm:bulletEnabled/>
        </dgm:presLayoutVars>
      </dgm:prSet>
      <dgm:spPr/>
    </dgm:pt>
    <dgm:pt modelId="{9A2130FA-E71D-2149-B6B5-729705DA753F}" type="pres">
      <dgm:prSet presAssocID="{FEF1E80E-8A9E-4B0A-817C-2A4CFDCF3FB2}" presName="spacerBetweenCircleAndCallout" presStyleCnt="0">
        <dgm:presLayoutVars/>
      </dgm:prSet>
      <dgm:spPr/>
    </dgm:pt>
    <dgm:pt modelId="{EA4D4141-C1BF-E74E-8ECF-933FF6EE68D4}" type="pres">
      <dgm:prSet presAssocID="{4E8D2E69-0173-4BD3-B96A-7A9C5DD12B47}" presName="nodeText" presStyleLbl="alignAccFollowNode1" presStyleIdx="14" presStyleCnt="15">
        <dgm:presLayoutVars>
          <dgm:bulletEnabled val="1"/>
        </dgm:presLayoutVars>
      </dgm:prSet>
      <dgm:spPr/>
    </dgm:pt>
  </dgm:ptLst>
  <dgm:cxnLst>
    <dgm:cxn modelId="{6A601636-D7E9-4A5F-AC59-DE1D5C14DE9E}" srcId="{D4503D04-C97E-4622-AE07-D0307CB3B4CA}" destId="{2E0F8899-F193-40E4-9BFC-E48B4EFB5418}" srcOrd="1" destOrd="0" parTransId="{537A6108-154D-45DA-9606-0EB677B4006E}" sibTransId="{19073138-12D0-4AE6-A1F7-18FE4B062109}"/>
    <dgm:cxn modelId="{0F866C41-EB5F-47BD-A2CD-A58671F15B67}" srcId="{D4503D04-C97E-4622-AE07-D0307CB3B4CA}" destId="{4E8D2E69-0173-4BD3-B96A-7A9C5DD12B47}" srcOrd="4" destOrd="0" parTransId="{B954BF22-E3B3-4A1C-802E-590228BE2D9C}" sibTransId="{FEF1E80E-8A9E-4B0A-817C-2A4CFDCF3FB2}"/>
    <dgm:cxn modelId="{F3BE7666-4CD2-4C83-9953-3E318FAE4FDE}" type="presOf" srcId="{4E8D2E69-0173-4BD3-B96A-7A9C5DD12B47}" destId="{EA4D4141-C1BF-E74E-8ECF-933FF6EE68D4}" srcOrd="0" destOrd="0" presId="urn:microsoft.com/office/officeart/2016/7/layout/LinearArrowProcessNumbered"/>
    <dgm:cxn modelId="{51FFA04A-392D-4493-BBFA-ED70AD1A469E}" type="presOf" srcId="{2E0F8899-F193-40E4-9BFC-E48B4EFB5418}" destId="{D398D7EC-6397-4A33-82C3-4C5719CB6B9F}" srcOrd="0" destOrd="0" presId="urn:microsoft.com/office/officeart/2016/7/layout/LinearArrowProcessNumbered"/>
    <dgm:cxn modelId="{20C00B4B-C824-4798-ADD8-E10A61DF8ABF}" type="presOf" srcId="{11743AF3-16AE-4C25-B098-3C3470E0F1F8}" destId="{40932FB4-B541-49CC-9D70-DEE39A6EA7B5}" srcOrd="0" destOrd="0" presId="urn:microsoft.com/office/officeart/2016/7/layout/LinearArrowProcessNumbered"/>
    <dgm:cxn modelId="{B3A76F5A-DEC4-488A-ADA4-9170079AD2D1}" type="presOf" srcId="{19073138-12D0-4AE6-A1F7-18FE4B062109}" destId="{3A889171-F797-4BA3-AC56-39D97468EE04}" srcOrd="0" destOrd="0" presId="urn:microsoft.com/office/officeart/2016/7/layout/LinearArrowProcessNumbered"/>
    <dgm:cxn modelId="{4009C482-7F01-4A19-9928-B2751647B797}" srcId="{D4503D04-C97E-4622-AE07-D0307CB3B4CA}" destId="{E7F1C050-6398-4D68-B4E9-060604571349}" srcOrd="2" destOrd="0" parTransId="{356551BE-479E-4CC8-8673-222AD1FB20E9}" sibTransId="{11743AF3-16AE-4C25-B098-3C3470E0F1F8}"/>
    <dgm:cxn modelId="{C5E94186-9CB6-4C42-92B3-C546CC53A7B9}" srcId="{D4503D04-C97E-4622-AE07-D0307CB3B4CA}" destId="{AAC263CB-8256-4B03-92FE-1622698FB3E9}" srcOrd="0" destOrd="0" parTransId="{0BEED663-FC38-4EAD-940F-4C475D2C87DB}" sibTransId="{808B76D0-8EC7-469A-93AC-7A6017188A9D}"/>
    <dgm:cxn modelId="{65F6FD86-67FF-4C1A-9B0B-F7062EB4C24C}" type="presOf" srcId="{808B76D0-8EC7-469A-93AC-7A6017188A9D}" destId="{CE8B700A-AC6F-0E47-AEFA-DA760C3E6A6D}" srcOrd="0" destOrd="0" presId="urn:microsoft.com/office/officeart/2016/7/layout/LinearArrowProcessNumbered"/>
    <dgm:cxn modelId="{23664789-8025-4493-BF69-B9FC9444D6BC}" type="presOf" srcId="{17759F19-6A63-4A96-A0C8-8D6A7F31AFD8}" destId="{2E87333F-3CEC-4CEB-BE54-0D4430234854}" srcOrd="0" destOrd="0" presId="urn:microsoft.com/office/officeart/2016/7/layout/LinearArrowProcessNumbered"/>
    <dgm:cxn modelId="{E509AF95-8CCD-4E73-BEB4-899C56BDE929}" type="presOf" srcId="{AAC263CB-8256-4B03-92FE-1622698FB3E9}" destId="{12DC819D-BB19-CE49-AFEB-155922B01406}" srcOrd="0" destOrd="0" presId="urn:microsoft.com/office/officeart/2016/7/layout/LinearArrowProcessNumbered"/>
    <dgm:cxn modelId="{2A39599F-B458-4E98-A6E3-180DE4466A3B}" type="presOf" srcId="{E7F1C050-6398-4D68-B4E9-060604571349}" destId="{559A94F2-226C-4546-A8BF-A0B8ED77F400}" srcOrd="0" destOrd="0" presId="urn:microsoft.com/office/officeart/2016/7/layout/LinearArrowProcessNumbered"/>
    <dgm:cxn modelId="{473F4AAF-7B4A-4A33-9923-714B46C7FAC3}" type="presOf" srcId="{FEF1E80E-8A9E-4B0A-817C-2A4CFDCF3FB2}" destId="{D40ADF37-3E5B-2D42-9470-8264667346F7}" srcOrd="0" destOrd="0" presId="urn:microsoft.com/office/officeart/2016/7/layout/LinearArrowProcessNumbered"/>
    <dgm:cxn modelId="{429BBAB5-E6F3-574F-AC79-1CB7EF13C8D7}" type="presOf" srcId="{D4503D04-C97E-4622-AE07-D0307CB3B4CA}" destId="{3C40F323-2A26-1146-9131-B2D8B599E05D}" srcOrd="0" destOrd="0" presId="urn:microsoft.com/office/officeart/2016/7/layout/LinearArrowProcessNumbered"/>
    <dgm:cxn modelId="{4AC7E8C7-6F0D-4749-BCEE-EDC4C4243476}" srcId="{D4503D04-C97E-4622-AE07-D0307CB3B4CA}" destId="{17759F19-6A63-4A96-A0C8-8D6A7F31AFD8}" srcOrd="3" destOrd="0" parTransId="{2FB9816F-6840-4271-BE2F-A4EB9E1CC2F6}" sibTransId="{A9AF5CA5-0490-483B-91D2-AB94136C3001}"/>
    <dgm:cxn modelId="{3D9984D8-BB25-4B9F-B552-DF03CD47EA04}" type="presOf" srcId="{A9AF5CA5-0490-483B-91D2-AB94136C3001}" destId="{57382642-2B70-4D4B-8FC3-B0C7A085E72B}" srcOrd="0" destOrd="0" presId="urn:microsoft.com/office/officeart/2016/7/layout/LinearArrowProcessNumbered"/>
    <dgm:cxn modelId="{0FE06078-07A3-4FFE-BE8A-AD4B89FC83A1}" type="presParOf" srcId="{3C40F323-2A26-1146-9131-B2D8B599E05D}" destId="{296CA727-22E4-1143-B024-CE111CF4A770}" srcOrd="0" destOrd="0" presId="urn:microsoft.com/office/officeart/2016/7/layout/LinearArrowProcessNumbered"/>
    <dgm:cxn modelId="{DF680B92-D497-46E2-A7AA-C8860963BD18}" type="presParOf" srcId="{296CA727-22E4-1143-B024-CE111CF4A770}" destId="{321FD1E3-6BBE-294B-B4C0-6DC5A435E948}" srcOrd="0" destOrd="0" presId="urn:microsoft.com/office/officeart/2016/7/layout/LinearArrowProcessNumbered"/>
    <dgm:cxn modelId="{08B55263-60C6-4287-9729-C3BFDECAA81A}" type="presParOf" srcId="{296CA727-22E4-1143-B024-CE111CF4A770}" destId="{70577C9B-C730-EA49-B58D-C5D075366A14}" srcOrd="1" destOrd="0" presId="urn:microsoft.com/office/officeart/2016/7/layout/LinearArrowProcessNumbered"/>
    <dgm:cxn modelId="{0B0EBDD4-73C9-4535-A6D9-7CDA29D2B62B}" type="presParOf" srcId="{70577C9B-C730-EA49-B58D-C5D075366A14}" destId="{8B390F72-5471-DD42-9CE3-6F37BDA74B87}" srcOrd="0" destOrd="0" presId="urn:microsoft.com/office/officeart/2016/7/layout/LinearArrowProcessNumbered"/>
    <dgm:cxn modelId="{C0F58829-F6AE-48A8-9BFF-2E07A5F6E0DB}" type="presParOf" srcId="{70577C9B-C730-EA49-B58D-C5D075366A14}" destId="{B510E1DB-3720-2045-A15B-D53248B697B7}" srcOrd="1" destOrd="0" presId="urn:microsoft.com/office/officeart/2016/7/layout/LinearArrowProcessNumbered"/>
    <dgm:cxn modelId="{7136250A-0572-49A5-829B-3F3E95F69663}" type="presParOf" srcId="{70577C9B-C730-EA49-B58D-C5D075366A14}" destId="{CE8B700A-AC6F-0E47-AEFA-DA760C3E6A6D}" srcOrd="2" destOrd="0" presId="urn:microsoft.com/office/officeart/2016/7/layout/LinearArrowProcessNumbered"/>
    <dgm:cxn modelId="{0B7715F6-88D5-481B-8F28-1634B6671C2C}" type="presParOf" srcId="{70577C9B-C730-EA49-B58D-C5D075366A14}" destId="{FCC40D6F-EEB6-3446-88E1-B053AA67D0BA}" srcOrd="3" destOrd="0" presId="urn:microsoft.com/office/officeart/2016/7/layout/LinearArrowProcessNumbered"/>
    <dgm:cxn modelId="{47148A4B-5AC2-4464-A3D3-7A67AD6B9DCC}" type="presParOf" srcId="{296CA727-22E4-1143-B024-CE111CF4A770}" destId="{12DC819D-BB19-CE49-AFEB-155922B01406}" srcOrd="2" destOrd="0" presId="urn:microsoft.com/office/officeart/2016/7/layout/LinearArrowProcessNumbered"/>
    <dgm:cxn modelId="{0B450FB7-9460-40EF-9AA7-BECED5E7261F}" type="presParOf" srcId="{3C40F323-2A26-1146-9131-B2D8B599E05D}" destId="{C23696F0-ABD6-D744-AF78-0E1E04C15B58}" srcOrd="1" destOrd="0" presId="urn:microsoft.com/office/officeart/2016/7/layout/LinearArrowProcessNumbered"/>
    <dgm:cxn modelId="{AAE227B4-361A-4399-BAAA-2BA253A080AC}" type="presParOf" srcId="{3C40F323-2A26-1146-9131-B2D8B599E05D}" destId="{49C40BED-7CCE-4425-8C5F-7C36B5C50428}" srcOrd="2" destOrd="0" presId="urn:microsoft.com/office/officeart/2016/7/layout/LinearArrowProcessNumbered"/>
    <dgm:cxn modelId="{CA6F34BD-A8A8-495B-8EFE-10034EFB909C}" type="presParOf" srcId="{49C40BED-7CCE-4425-8C5F-7C36B5C50428}" destId="{6A5BE818-10B4-4872-AE31-5E38D289FF95}" srcOrd="0" destOrd="0" presId="urn:microsoft.com/office/officeart/2016/7/layout/LinearArrowProcessNumbered"/>
    <dgm:cxn modelId="{93C9974A-D57E-466F-BC33-DD9EAEA191D5}" type="presParOf" srcId="{49C40BED-7CCE-4425-8C5F-7C36B5C50428}" destId="{CE2D7C82-E30F-4D9D-AEE6-BA6136B8FE1A}" srcOrd="1" destOrd="0" presId="urn:microsoft.com/office/officeart/2016/7/layout/LinearArrowProcessNumbered"/>
    <dgm:cxn modelId="{EC52BB06-DEA3-4A26-A6BB-F6666F814BAF}" type="presParOf" srcId="{CE2D7C82-E30F-4D9D-AEE6-BA6136B8FE1A}" destId="{A4E6D2E0-E737-4535-B45F-F93B782EDB1E}" srcOrd="0" destOrd="0" presId="urn:microsoft.com/office/officeart/2016/7/layout/LinearArrowProcessNumbered"/>
    <dgm:cxn modelId="{E7777170-06FF-49A0-963A-B6BDC880779E}" type="presParOf" srcId="{CE2D7C82-E30F-4D9D-AEE6-BA6136B8FE1A}" destId="{4F951BBF-6103-4DCE-98EC-8326DE555C62}" srcOrd="1" destOrd="0" presId="urn:microsoft.com/office/officeart/2016/7/layout/LinearArrowProcessNumbered"/>
    <dgm:cxn modelId="{0B762643-45A4-4075-A7D3-A3D71D738C50}" type="presParOf" srcId="{CE2D7C82-E30F-4D9D-AEE6-BA6136B8FE1A}" destId="{3A889171-F797-4BA3-AC56-39D97468EE04}" srcOrd="2" destOrd="0" presId="urn:microsoft.com/office/officeart/2016/7/layout/LinearArrowProcessNumbered"/>
    <dgm:cxn modelId="{45F4CA41-9711-44FB-9DCC-2F8D00D2D9D0}" type="presParOf" srcId="{CE2D7C82-E30F-4D9D-AEE6-BA6136B8FE1A}" destId="{6AA92509-63D6-4871-883B-D469D06A92DF}" srcOrd="3" destOrd="0" presId="urn:microsoft.com/office/officeart/2016/7/layout/LinearArrowProcessNumbered"/>
    <dgm:cxn modelId="{132E3891-D9B8-487D-A079-C744109F4FFE}" type="presParOf" srcId="{49C40BED-7CCE-4425-8C5F-7C36B5C50428}" destId="{D398D7EC-6397-4A33-82C3-4C5719CB6B9F}" srcOrd="2" destOrd="0" presId="urn:microsoft.com/office/officeart/2016/7/layout/LinearArrowProcessNumbered"/>
    <dgm:cxn modelId="{272388B4-D483-4BE0-8883-3389AB8713D1}" type="presParOf" srcId="{3C40F323-2A26-1146-9131-B2D8B599E05D}" destId="{9785316D-51AD-4112-901B-4736EF13B493}" srcOrd="3" destOrd="0" presId="urn:microsoft.com/office/officeart/2016/7/layout/LinearArrowProcessNumbered"/>
    <dgm:cxn modelId="{0B52F7A8-3B9E-401F-8D91-656994B88E64}" type="presParOf" srcId="{3C40F323-2A26-1146-9131-B2D8B599E05D}" destId="{9CA0D3C9-AC69-44C9-9F29-49601B19B0A5}" srcOrd="4" destOrd="0" presId="urn:microsoft.com/office/officeart/2016/7/layout/LinearArrowProcessNumbered"/>
    <dgm:cxn modelId="{C56C75B1-6331-4356-9639-B590BCB742B0}" type="presParOf" srcId="{9CA0D3C9-AC69-44C9-9F29-49601B19B0A5}" destId="{E7F1DBDB-D7EA-4698-A4B5-0B0D3BB8C02E}" srcOrd="0" destOrd="0" presId="urn:microsoft.com/office/officeart/2016/7/layout/LinearArrowProcessNumbered"/>
    <dgm:cxn modelId="{BF608A6F-A3DD-4A56-9674-85DC02A4D9CC}" type="presParOf" srcId="{9CA0D3C9-AC69-44C9-9F29-49601B19B0A5}" destId="{E9D9C13E-3519-4844-BC14-03C6BFC4FE58}" srcOrd="1" destOrd="0" presId="urn:microsoft.com/office/officeart/2016/7/layout/LinearArrowProcessNumbered"/>
    <dgm:cxn modelId="{0AB5057B-AB3D-444A-A383-750AAB6BBD08}" type="presParOf" srcId="{E9D9C13E-3519-4844-BC14-03C6BFC4FE58}" destId="{A97858CD-192D-4305-B139-D54B5CA29807}" srcOrd="0" destOrd="0" presId="urn:microsoft.com/office/officeart/2016/7/layout/LinearArrowProcessNumbered"/>
    <dgm:cxn modelId="{A1430842-CA2C-4E2B-88CC-5475612D8B8E}" type="presParOf" srcId="{E9D9C13E-3519-4844-BC14-03C6BFC4FE58}" destId="{16E1BDB1-723D-4CB5-9581-23FD48C9B63F}" srcOrd="1" destOrd="0" presId="urn:microsoft.com/office/officeart/2016/7/layout/LinearArrowProcessNumbered"/>
    <dgm:cxn modelId="{17A98B18-D1F1-4B15-90EA-F0FCA280720E}" type="presParOf" srcId="{E9D9C13E-3519-4844-BC14-03C6BFC4FE58}" destId="{40932FB4-B541-49CC-9D70-DEE39A6EA7B5}" srcOrd="2" destOrd="0" presId="urn:microsoft.com/office/officeart/2016/7/layout/LinearArrowProcessNumbered"/>
    <dgm:cxn modelId="{137BECD9-21B4-434E-B469-50E0B2321CF4}" type="presParOf" srcId="{E9D9C13E-3519-4844-BC14-03C6BFC4FE58}" destId="{27FCBB1E-63EC-4AE2-B212-C2B174AF7191}" srcOrd="3" destOrd="0" presId="urn:microsoft.com/office/officeart/2016/7/layout/LinearArrowProcessNumbered"/>
    <dgm:cxn modelId="{7E204FCC-0AA3-4D95-808F-7F6F3ACB9523}" type="presParOf" srcId="{9CA0D3C9-AC69-44C9-9F29-49601B19B0A5}" destId="{559A94F2-226C-4546-A8BF-A0B8ED77F400}" srcOrd="2" destOrd="0" presId="urn:microsoft.com/office/officeart/2016/7/layout/LinearArrowProcessNumbered"/>
    <dgm:cxn modelId="{054B512B-A8B4-43E3-9C27-C376BAD9EA27}" type="presParOf" srcId="{3C40F323-2A26-1146-9131-B2D8B599E05D}" destId="{E4BCC4B5-A3BD-4FEE-9C88-C07BC7758227}" srcOrd="5" destOrd="0" presId="urn:microsoft.com/office/officeart/2016/7/layout/LinearArrowProcessNumbered"/>
    <dgm:cxn modelId="{14281EBD-7FCC-4397-BCE0-A0FCEB89E6DC}" type="presParOf" srcId="{3C40F323-2A26-1146-9131-B2D8B599E05D}" destId="{200D360F-39A4-4F3F-A490-6C5807595E11}" srcOrd="6" destOrd="0" presId="urn:microsoft.com/office/officeart/2016/7/layout/LinearArrowProcessNumbered"/>
    <dgm:cxn modelId="{FA0F5631-25A8-4E98-B8D2-6E60C3C03BDA}" type="presParOf" srcId="{200D360F-39A4-4F3F-A490-6C5807595E11}" destId="{587D05FE-EDA5-4C55-BDE7-A3F153AC2A40}" srcOrd="0" destOrd="0" presId="urn:microsoft.com/office/officeart/2016/7/layout/LinearArrowProcessNumbered"/>
    <dgm:cxn modelId="{4A3CB55D-488C-4CA6-98F7-0EC9A5DE103C}" type="presParOf" srcId="{200D360F-39A4-4F3F-A490-6C5807595E11}" destId="{5B4D6244-869D-4736-9A64-0B05BFB734B0}" srcOrd="1" destOrd="0" presId="urn:microsoft.com/office/officeart/2016/7/layout/LinearArrowProcessNumbered"/>
    <dgm:cxn modelId="{B768922B-4C7B-44E9-9E00-476C59841A2C}" type="presParOf" srcId="{5B4D6244-869D-4736-9A64-0B05BFB734B0}" destId="{1D12F53E-1BC2-4842-80ED-C1566CFE160B}" srcOrd="0" destOrd="0" presId="urn:microsoft.com/office/officeart/2016/7/layout/LinearArrowProcessNumbered"/>
    <dgm:cxn modelId="{040A7865-FC81-4005-8344-DE1E1F388E10}" type="presParOf" srcId="{5B4D6244-869D-4736-9A64-0B05BFB734B0}" destId="{7196911A-F338-40A0-A621-E83D61336737}" srcOrd="1" destOrd="0" presId="urn:microsoft.com/office/officeart/2016/7/layout/LinearArrowProcessNumbered"/>
    <dgm:cxn modelId="{3F01819E-0D1C-40D3-A689-28323B012D12}" type="presParOf" srcId="{5B4D6244-869D-4736-9A64-0B05BFB734B0}" destId="{57382642-2B70-4D4B-8FC3-B0C7A085E72B}" srcOrd="2" destOrd="0" presId="urn:microsoft.com/office/officeart/2016/7/layout/LinearArrowProcessNumbered"/>
    <dgm:cxn modelId="{26F3DC6C-C524-4346-A38B-C4C36A31CDCF}" type="presParOf" srcId="{5B4D6244-869D-4736-9A64-0B05BFB734B0}" destId="{34FC87C4-5F84-4534-B7D6-97E05F564EB3}" srcOrd="3" destOrd="0" presId="urn:microsoft.com/office/officeart/2016/7/layout/LinearArrowProcessNumbered"/>
    <dgm:cxn modelId="{1BAD6225-4777-4309-8801-17C92A32C538}" type="presParOf" srcId="{200D360F-39A4-4F3F-A490-6C5807595E11}" destId="{2E87333F-3CEC-4CEB-BE54-0D4430234854}" srcOrd="2" destOrd="0" presId="urn:microsoft.com/office/officeart/2016/7/layout/LinearArrowProcessNumbered"/>
    <dgm:cxn modelId="{7D6AC4C5-069A-4524-8085-7D02D0A60F91}" type="presParOf" srcId="{3C40F323-2A26-1146-9131-B2D8B599E05D}" destId="{C17EB411-4DA4-4041-AFE3-C941C70D1DE5}" srcOrd="7" destOrd="0" presId="urn:microsoft.com/office/officeart/2016/7/layout/LinearArrowProcessNumbered"/>
    <dgm:cxn modelId="{FA5FF46C-29F9-4371-8625-B8691E9672C1}" type="presParOf" srcId="{3C40F323-2A26-1146-9131-B2D8B599E05D}" destId="{EC700B7C-22AD-A448-932D-B2D74EB83739}" srcOrd="8" destOrd="0" presId="urn:microsoft.com/office/officeart/2016/7/layout/LinearArrowProcessNumbered"/>
    <dgm:cxn modelId="{65D60B48-D9FA-4086-9ABA-9E7AD0FDF942}" type="presParOf" srcId="{EC700B7C-22AD-A448-932D-B2D74EB83739}" destId="{DA09631C-A7BE-7B4B-B67A-731744F53514}" srcOrd="0" destOrd="0" presId="urn:microsoft.com/office/officeart/2016/7/layout/LinearArrowProcessNumbered"/>
    <dgm:cxn modelId="{BD4B115C-3D89-414D-9573-552FD3A484CE}" type="presParOf" srcId="{EC700B7C-22AD-A448-932D-B2D74EB83739}" destId="{325962D1-06AA-2647-AF55-6B9872C540C1}" srcOrd="1" destOrd="0" presId="urn:microsoft.com/office/officeart/2016/7/layout/LinearArrowProcessNumbered"/>
    <dgm:cxn modelId="{3469A71E-22F8-47C4-BFBE-3BBCE91AEA53}" type="presParOf" srcId="{325962D1-06AA-2647-AF55-6B9872C540C1}" destId="{4A0B88BF-91DC-214E-A662-99F2E5E1AA6F}" srcOrd="0" destOrd="0" presId="urn:microsoft.com/office/officeart/2016/7/layout/LinearArrowProcessNumbered"/>
    <dgm:cxn modelId="{FF8B8840-50BB-43A7-AB17-FCEE696C78CF}" type="presParOf" srcId="{325962D1-06AA-2647-AF55-6B9872C540C1}" destId="{C1172316-FFE1-2D41-82E9-8EB0F5EACF76}" srcOrd="1" destOrd="0" presId="urn:microsoft.com/office/officeart/2016/7/layout/LinearArrowProcessNumbered"/>
    <dgm:cxn modelId="{0D88DD68-E1FE-4D4F-8E28-2209C6CF485A}" type="presParOf" srcId="{325962D1-06AA-2647-AF55-6B9872C540C1}" destId="{D40ADF37-3E5B-2D42-9470-8264667346F7}" srcOrd="2" destOrd="0" presId="urn:microsoft.com/office/officeart/2016/7/layout/LinearArrowProcessNumbered"/>
    <dgm:cxn modelId="{51CEFAEC-C4CF-4B91-A2A9-25B2C83FD8F6}" type="presParOf" srcId="{325962D1-06AA-2647-AF55-6B9872C540C1}" destId="{9A2130FA-E71D-2149-B6B5-729705DA753F}" srcOrd="3" destOrd="0" presId="urn:microsoft.com/office/officeart/2016/7/layout/LinearArrowProcessNumbered"/>
    <dgm:cxn modelId="{67D2238D-A1A5-4D71-8CDE-8869C0AB503F}" type="presParOf" srcId="{EC700B7C-22AD-A448-932D-B2D74EB83739}" destId="{EA4D4141-C1BF-E74E-8ECF-933FF6EE68D4}" srcOrd="2" destOrd="0" presId="urn:microsoft.com/office/officeart/2016/7/layout/LinearArrowProcessNumbered"/>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25A03-8A30-40B2-A251-4BE180558007}">
      <dsp:nvSpPr>
        <dsp:cNvPr id="0" name=""/>
        <dsp:cNvSpPr/>
      </dsp:nvSpPr>
      <dsp:spPr>
        <a:xfrm>
          <a:off x="0" y="437"/>
          <a:ext cx="6176776" cy="10230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154ADC-7C71-49D8-B272-61A29620255E}">
      <dsp:nvSpPr>
        <dsp:cNvPr id="0" name=""/>
        <dsp:cNvSpPr/>
      </dsp:nvSpPr>
      <dsp:spPr>
        <a:xfrm>
          <a:off x="309459" y="230613"/>
          <a:ext cx="562654" cy="562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ABDDEF2-D3EE-48F5-810E-D8B8D64CB1D1}">
      <dsp:nvSpPr>
        <dsp:cNvPr id="0" name=""/>
        <dsp:cNvSpPr/>
      </dsp:nvSpPr>
      <dsp:spPr>
        <a:xfrm>
          <a:off x="1181573" y="437"/>
          <a:ext cx="4995202" cy="102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68" tIns="108268" rIns="108268" bIns="108268" numCol="1" spcCol="1270" anchor="ctr" anchorCtr="0">
          <a:noAutofit/>
        </a:bodyPr>
        <a:lstStyle/>
        <a:p>
          <a:pPr marL="0" lvl="0" indent="0" algn="l" defTabSz="1111250">
            <a:lnSpc>
              <a:spcPct val="100000"/>
            </a:lnSpc>
            <a:spcBef>
              <a:spcPct val="0"/>
            </a:spcBef>
            <a:spcAft>
              <a:spcPct val="35000"/>
            </a:spcAft>
            <a:buNone/>
          </a:pPr>
          <a:r>
            <a:rPr lang="en-US" sz="2500" kern="1200" dirty="0"/>
            <a:t>Check the Map</a:t>
          </a:r>
        </a:p>
      </dsp:txBody>
      <dsp:txXfrm>
        <a:off x="1181573" y="437"/>
        <a:ext cx="4995202" cy="1023007"/>
      </dsp:txXfrm>
    </dsp:sp>
    <dsp:sp modelId="{E7329DE9-6CBC-4222-BA02-41C8593CFC1E}">
      <dsp:nvSpPr>
        <dsp:cNvPr id="0" name=""/>
        <dsp:cNvSpPr/>
      </dsp:nvSpPr>
      <dsp:spPr>
        <a:xfrm>
          <a:off x="0" y="1279196"/>
          <a:ext cx="6176776" cy="10230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7A56FE-768E-48F9-ABA8-AAF197C8B2AB}">
      <dsp:nvSpPr>
        <dsp:cNvPr id="0" name=""/>
        <dsp:cNvSpPr/>
      </dsp:nvSpPr>
      <dsp:spPr>
        <a:xfrm>
          <a:off x="309459" y="1509372"/>
          <a:ext cx="562654" cy="562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4D6C1C7-45DC-4D9D-8D3C-EF806EEEC836}">
      <dsp:nvSpPr>
        <dsp:cNvPr id="0" name=""/>
        <dsp:cNvSpPr/>
      </dsp:nvSpPr>
      <dsp:spPr>
        <a:xfrm>
          <a:off x="1181573" y="1279196"/>
          <a:ext cx="4995202" cy="102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68" tIns="108268" rIns="108268" bIns="108268" numCol="1" spcCol="1270" anchor="ctr" anchorCtr="0">
          <a:noAutofit/>
        </a:bodyPr>
        <a:lstStyle/>
        <a:p>
          <a:pPr marL="0" lvl="0" indent="0" algn="l" defTabSz="1111250">
            <a:lnSpc>
              <a:spcPct val="100000"/>
            </a:lnSpc>
            <a:spcBef>
              <a:spcPct val="0"/>
            </a:spcBef>
            <a:spcAft>
              <a:spcPct val="35000"/>
            </a:spcAft>
            <a:buNone/>
          </a:pPr>
          <a:r>
            <a:rPr lang="en-US" sz="2500" kern="1200" dirty="0"/>
            <a:t>Choose the Destination</a:t>
          </a:r>
        </a:p>
      </dsp:txBody>
      <dsp:txXfrm>
        <a:off x="1181573" y="1279196"/>
        <a:ext cx="4995202" cy="1023007"/>
      </dsp:txXfrm>
    </dsp:sp>
    <dsp:sp modelId="{625AEBC4-C6DD-430A-8F95-BBF226EF4AB3}">
      <dsp:nvSpPr>
        <dsp:cNvPr id="0" name=""/>
        <dsp:cNvSpPr/>
      </dsp:nvSpPr>
      <dsp:spPr>
        <a:xfrm>
          <a:off x="0" y="2557955"/>
          <a:ext cx="6176776" cy="10230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C1BAA1-CEB2-4B9D-A637-07137D038F05}">
      <dsp:nvSpPr>
        <dsp:cNvPr id="0" name=""/>
        <dsp:cNvSpPr/>
      </dsp:nvSpPr>
      <dsp:spPr>
        <a:xfrm>
          <a:off x="309459" y="2788132"/>
          <a:ext cx="562654" cy="562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EB2A193-A1DC-4B26-848A-CC858F8E32AC}">
      <dsp:nvSpPr>
        <dsp:cNvPr id="0" name=""/>
        <dsp:cNvSpPr/>
      </dsp:nvSpPr>
      <dsp:spPr>
        <a:xfrm>
          <a:off x="1181573" y="2557955"/>
          <a:ext cx="4995202" cy="102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68" tIns="108268" rIns="108268" bIns="108268" numCol="1" spcCol="1270" anchor="ctr" anchorCtr="0">
          <a:noAutofit/>
        </a:bodyPr>
        <a:lstStyle/>
        <a:p>
          <a:pPr marL="0" lvl="0" indent="0" algn="l" defTabSz="1111250">
            <a:lnSpc>
              <a:spcPct val="100000"/>
            </a:lnSpc>
            <a:spcBef>
              <a:spcPct val="0"/>
            </a:spcBef>
            <a:spcAft>
              <a:spcPct val="35000"/>
            </a:spcAft>
            <a:buNone/>
          </a:pPr>
          <a:r>
            <a:rPr lang="en-US" sz="2500" kern="1200" dirty="0"/>
            <a:t>Cultivate the Plan</a:t>
          </a:r>
        </a:p>
      </dsp:txBody>
      <dsp:txXfrm>
        <a:off x="1181573" y="2557955"/>
        <a:ext cx="4995202" cy="1023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90F72-5471-DD42-9CE3-6F37BDA74B87}">
      <dsp:nvSpPr>
        <dsp:cNvPr id="0" name=""/>
        <dsp:cNvSpPr/>
      </dsp:nvSpPr>
      <dsp:spPr>
        <a:xfrm>
          <a:off x="670920" y="877277"/>
          <a:ext cx="536081" cy="71"/>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10E1DB-3720-2045-A15B-D53248B697B7}">
      <dsp:nvSpPr>
        <dsp:cNvPr id="0" name=""/>
        <dsp:cNvSpPr/>
      </dsp:nvSpPr>
      <dsp:spPr>
        <a:xfrm>
          <a:off x="1239167" y="832283"/>
          <a:ext cx="61649" cy="115703"/>
        </a:xfrm>
        <a:prstGeom prst="chevron">
          <a:avLst>
            <a:gd name="adj" fmla="val 9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8B700A-AC6F-0E47-AEFA-DA760C3E6A6D}">
      <dsp:nvSpPr>
        <dsp:cNvPr id="0" name=""/>
        <dsp:cNvSpPr/>
      </dsp:nvSpPr>
      <dsp:spPr>
        <a:xfrm>
          <a:off x="364996" y="638400"/>
          <a:ext cx="477827" cy="477827"/>
        </a:xfrm>
        <a:prstGeom prst="ellipse">
          <a:avLst/>
        </a:prstGeom>
        <a:solidFill>
          <a:schemeClr val="accent2"/>
        </a:solidFill>
        <a:ln w="34925" cap="flat" cmpd="sng" algn="in">
          <a:no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8542" tIns="18542" rIns="18542" bIns="18542"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0000"/>
              </a:solidFill>
            </a:rPr>
            <a:t>1</a:t>
          </a:r>
        </a:p>
      </dsp:txBody>
      <dsp:txXfrm>
        <a:off x="434972" y="708376"/>
        <a:ext cx="337875" cy="337875"/>
      </dsp:txXfrm>
    </dsp:sp>
    <dsp:sp modelId="{12DC819D-BB19-CE49-AFEB-155922B01406}">
      <dsp:nvSpPr>
        <dsp:cNvPr id="0" name=""/>
        <dsp:cNvSpPr/>
      </dsp:nvSpPr>
      <dsp:spPr>
        <a:xfrm>
          <a:off x="190" y="1257305"/>
          <a:ext cx="1206184" cy="1965600"/>
        </a:xfrm>
        <a:prstGeom prst="upArrowCallout">
          <a:avLst>
            <a:gd name="adj1" fmla="val 50000"/>
            <a:gd name="adj2" fmla="val 20000"/>
            <a:gd name="adj3" fmla="val 20000"/>
            <a:gd name="adj4" fmla="val 100000"/>
          </a:avLst>
        </a:prstGeom>
        <a:solidFill>
          <a:srgbClr val="F5E8D4">
            <a:alpha val="89804"/>
          </a:srgb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95145" tIns="165100" rIns="95145" bIns="165100" numCol="1" spcCol="1270" anchor="t" anchorCtr="0">
          <a:noAutofit/>
        </a:bodyPr>
        <a:lstStyle/>
        <a:p>
          <a:pPr marL="0" lvl="0" indent="0" algn="ctr" defTabSz="622300">
            <a:lnSpc>
              <a:spcPct val="90000"/>
            </a:lnSpc>
            <a:spcBef>
              <a:spcPct val="0"/>
            </a:spcBef>
            <a:spcAft>
              <a:spcPct val="35000"/>
            </a:spcAft>
            <a:buNone/>
          </a:pPr>
          <a:r>
            <a:rPr lang="en-US" sz="1400" kern="1200" dirty="0"/>
            <a:t>Does the hook draw in the reader?</a:t>
          </a:r>
        </a:p>
      </dsp:txBody>
      <dsp:txXfrm>
        <a:off x="190" y="1498542"/>
        <a:ext cx="1206184" cy="1724363"/>
      </dsp:txXfrm>
    </dsp:sp>
    <dsp:sp modelId="{A4E6D2E0-E737-4535-B45F-F93B782EDB1E}">
      <dsp:nvSpPr>
        <dsp:cNvPr id="0" name=""/>
        <dsp:cNvSpPr/>
      </dsp:nvSpPr>
      <dsp:spPr>
        <a:xfrm>
          <a:off x="1341023" y="877464"/>
          <a:ext cx="1206184" cy="72"/>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51BBF-6103-4DCE-98EC-8326DE555C62}">
      <dsp:nvSpPr>
        <dsp:cNvPr id="0" name=""/>
        <dsp:cNvSpPr/>
      </dsp:nvSpPr>
      <dsp:spPr>
        <a:xfrm>
          <a:off x="2579372" y="832434"/>
          <a:ext cx="61649" cy="115883"/>
        </a:xfrm>
        <a:prstGeom prst="chevron">
          <a:avLst>
            <a:gd name="adj" fmla="val 9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889171-F797-4BA3-AC56-39D97468EE04}">
      <dsp:nvSpPr>
        <dsp:cNvPr id="0" name=""/>
        <dsp:cNvSpPr/>
      </dsp:nvSpPr>
      <dsp:spPr>
        <a:xfrm>
          <a:off x="1705201" y="638586"/>
          <a:ext cx="477827" cy="477827"/>
        </a:xfrm>
        <a:prstGeom prst="ellips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8542" tIns="18542" rIns="18542" bIns="18542"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0000"/>
              </a:solidFill>
            </a:rPr>
            <a:t>2</a:t>
          </a:r>
        </a:p>
      </dsp:txBody>
      <dsp:txXfrm>
        <a:off x="1775177" y="708562"/>
        <a:ext cx="337875" cy="337875"/>
      </dsp:txXfrm>
    </dsp:sp>
    <dsp:sp modelId="{D398D7EC-6397-4A33-82C3-4C5719CB6B9F}">
      <dsp:nvSpPr>
        <dsp:cNvPr id="0" name=""/>
        <dsp:cNvSpPr/>
      </dsp:nvSpPr>
      <dsp:spPr>
        <a:xfrm>
          <a:off x="1341023" y="1282199"/>
          <a:ext cx="1206184" cy="1965600"/>
        </a:xfrm>
        <a:prstGeom prst="upArrowCallout">
          <a:avLst>
            <a:gd name="adj1" fmla="val 50000"/>
            <a:gd name="adj2" fmla="val 20000"/>
            <a:gd name="adj3" fmla="val 20000"/>
            <a:gd name="adj4" fmla="val 100000"/>
          </a:avLst>
        </a:prstGeom>
        <a:solidFill>
          <a:srgbClr val="F5E8D4">
            <a:alpha val="89804"/>
          </a:srgb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145" tIns="165100" rIns="95145" bIns="165100" numCol="1" spcCol="1270" anchor="t" anchorCtr="0">
          <a:noAutofit/>
        </a:bodyPr>
        <a:lstStyle/>
        <a:p>
          <a:pPr marL="0" lvl="0" indent="0" algn="ctr" defTabSz="622300">
            <a:lnSpc>
              <a:spcPct val="90000"/>
            </a:lnSpc>
            <a:spcBef>
              <a:spcPct val="0"/>
            </a:spcBef>
            <a:spcAft>
              <a:spcPct val="35000"/>
            </a:spcAft>
            <a:buNone/>
          </a:pPr>
          <a:r>
            <a:rPr lang="en-US" sz="1400" kern="1200" dirty="0"/>
            <a:t>Are statements clear and concise?</a:t>
          </a:r>
        </a:p>
      </dsp:txBody>
      <dsp:txXfrm>
        <a:off x="1341023" y="1523436"/>
        <a:ext cx="1206184" cy="1724363"/>
      </dsp:txXfrm>
    </dsp:sp>
    <dsp:sp modelId="{A97858CD-192D-4305-B139-D54B5CA29807}">
      <dsp:nvSpPr>
        <dsp:cNvPr id="0" name=""/>
        <dsp:cNvSpPr/>
      </dsp:nvSpPr>
      <dsp:spPr>
        <a:xfrm>
          <a:off x="2681228" y="877464"/>
          <a:ext cx="1206184" cy="72"/>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E1BDB1-723D-4CB5-9581-23FD48C9B63F}">
      <dsp:nvSpPr>
        <dsp:cNvPr id="0" name=""/>
        <dsp:cNvSpPr/>
      </dsp:nvSpPr>
      <dsp:spPr>
        <a:xfrm>
          <a:off x="3919577" y="832434"/>
          <a:ext cx="61649" cy="115883"/>
        </a:xfrm>
        <a:prstGeom prst="chevron">
          <a:avLst>
            <a:gd name="adj" fmla="val 9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932FB4-B541-49CC-9D70-DEE39A6EA7B5}">
      <dsp:nvSpPr>
        <dsp:cNvPr id="0" name=""/>
        <dsp:cNvSpPr/>
      </dsp:nvSpPr>
      <dsp:spPr>
        <a:xfrm>
          <a:off x="3045406" y="638586"/>
          <a:ext cx="477827" cy="477827"/>
        </a:xfrm>
        <a:prstGeom prst="ellips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8542" tIns="18542" rIns="18542" bIns="18542"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0000"/>
              </a:solidFill>
            </a:rPr>
            <a:t>3</a:t>
          </a:r>
        </a:p>
      </dsp:txBody>
      <dsp:txXfrm>
        <a:off x="3115382" y="708562"/>
        <a:ext cx="337875" cy="337875"/>
      </dsp:txXfrm>
    </dsp:sp>
    <dsp:sp modelId="{559A94F2-226C-4546-A8BF-A0B8ED77F400}">
      <dsp:nvSpPr>
        <dsp:cNvPr id="0" name=""/>
        <dsp:cNvSpPr/>
      </dsp:nvSpPr>
      <dsp:spPr>
        <a:xfrm>
          <a:off x="2681228" y="1282199"/>
          <a:ext cx="1206184"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145" tIns="165100" rIns="95145" bIns="165100" numCol="1" spcCol="1270" anchor="t" anchorCtr="0">
          <a:noAutofit/>
        </a:bodyPr>
        <a:lstStyle/>
        <a:p>
          <a:pPr marL="0" lvl="0" indent="0" algn="l" defTabSz="622300">
            <a:lnSpc>
              <a:spcPct val="90000"/>
            </a:lnSpc>
            <a:spcBef>
              <a:spcPct val="0"/>
            </a:spcBef>
            <a:spcAft>
              <a:spcPct val="35000"/>
            </a:spcAft>
            <a:buNone/>
          </a:pPr>
          <a:r>
            <a:rPr lang="en-US" sz="1400" kern="1200" dirty="0"/>
            <a:t>Does the title attract attention and connect to the work?</a:t>
          </a:r>
        </a:p>
      </dsp:txBody>
      <dsp:txXfrm>
        <a:off x="2681228" y="1523436"/>
        <a:ext cx="1206184" cy="1724363"/>
      </dsp:txXfrm>
    </dsp:sp>
    <dsp:sp modelId="{1D12F53E-1BC2-4842-80ED-C1566CFE160B}">
      <dsp:nvSpPr>
        <dsp:cNvPr id="0" name=""/>
        <dsp:cNvSpPr/>
      </dsp:nvSpPr>
      <dsp:spPr>
        <a:xfrm>
          <a:off x="4021432" y="877464"/>
          <a:ext cx="1206184" cy="72"/>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96911A-F338-40A0-A621-E83D61336737}">
      <dsp:nvSpPr>
        <dsp:cNvPr id="0" name=""/>
        <dsp:cNvSpPr/>
      </dsp:nvSpPr>
      <dsp:spPr>
        <a:xfrm>
          <a:off x="5259782" y="832434"/>
          <a:ext cx="61649" cy="115883"/>
        </a:xfrm>
        <a:prstGeom prst="chevron">
          <a:avLst>
            <a:gd name="adj" fmla="val 9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382642-2B70-4D4B-8FC3-B0C7A085E72B}">
      <dsp:nvSpPr>
        <dsp:cNvPr id="0" name=""/>
        <dsp:cNvSpPr/>
      </dsp:nvSpPr>
      <dsp:spPr>
        <a:xfrm>
          <a:off x="4385611" y="638586"/>
          <a:ext cx="477827" cy="477827"/>
        </a:xfrm>
        <a:prstGeom prst="ellips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8542" tIns="18542" rIns="18542" bIns="18542"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0000"/>
              </a:solidFill>
            </a:rPr>
            <a:t>4</a:t>
          </a:r>
        </a:p>
      </dsp:txBody>
      <dsp:txXfrm>
        <a:off x="4455587" y="708562"/>
        <a:ext cx="337875" cy="337875"/>
      </dsp:txXfrm>
    </dsp:sp>
    <dsp:sp modelId="{2E87333F-3CEC-4CEB-BE54-0D4430234854}">
      <dsp:nvSpPr>
        <dsp:cNvPr id="0" name=""/>
        <dsp:cNvSpPr/>
      </dsp:nvSpPr>
      <dsp:spPr>
        <a:xfrm>
          <a:off x="4021432" y="1282199"/>
          <a:ext cx="1206184"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145" tIns="165100" rIns="95145" bIns="165100" numCol="1" spcCol="1270" anchor="t" anchorCtr="0">
          <a:noAutofit/>
        </a:bodyPr>
        <a:lstStyle/>
        <a:p>
          <a:pPr marL="0" lvl="0" indent="0" algn="ctr" defTabSz="622300">
            <a:lnSpc>
              <a:spcPct val="90000"/>
            </a:lnSpc>
            <a:spcBef>
              <a:spcPct val="0"/>
            </a:spcBef>
            <a:spcAft>
              <a:spcPct val="35000"/>
            </a:spcAft>
            <a:buNone/>
          </a:pPr>
          <a:r>
            <a:rPr lang="en-US" sz="1400" kern="1200" dirty="0"/>
            <a:t>Did I check the character count?</a:t>
          </a:r>
        </a:p>
      </dsp:txBody>
      <dsp:txXfrm>
        <a:off x="4021432" y="1523436"/>
        <a:ext cx="1206184" cy="1724363"/>
      </dsp:txXfrm>
    </dsp:sp>
    <dsp:sp modelId="{4A0B88BF-91DC-214E-A662-99F2E5E1AA6F}">
      <dsp:nvSpPr>
        <dsp:cNvPr id="0" name=""/>
        <dsp:cNvSpPr/>
      </dsp:nvSpPr>
      <dsp:spPr>
        <a:xfrm>
          <a:off x="5361637" y="877464"/>
          <a:ext cx="603092" cy="72"/>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0ADF37-3E5B-2D42-9470-8264667346F7}">
      <dsp:nvSpPr>
        <dsp:cNvPr id="0" name=""/>
        <dsp:cNvSpPr/>
      </dsp:nvSpPr>
      <dsp:spPr>
        <a:xfrm>
          <a:off x="5725816" y="638586"/>
          <a:ext cx="477827" cy="477827"/>
        </a:xfrm>
        <a:prstGeom prst="ellipse">
          <a:avLst/>
        </a:prstGeom>
        <a:solidFill>
          <a:schemeClr val="accent2"/>
        </a:solidFill>
        <a:ln w="34925" cap="flat" cmpd="sng" algn="in">
          <a:no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8542" tIns="18542" rIns="18542" bIns="18542"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0000"/>
              </a:solidFill>
            </a:rPr>
            <a:t>5</a:t>
          </a:r>
        </a:p>
      </dsp:txBody>
      <dsp:txXfrm>
        <a:off x="5795792" y="708562"/>
        <a:ext cx="337875" cy="337875"/>
      </dsp:txXfrm>
    </dsp:sp>
    <dsp:sp modelId="{EA4D4141-C1BF-E74E-8ECF-933FF6EE68D4}">
      <dsp:nvSpPr>
        <dsp:cNvPr id="0" name=""/>
        <dsp:cNvSpPr/>
      </dsp:nvSpPr>
      <dsp:spPr>
        <a:xfrm>
          <a:off x="5361637" y="1282199"/>
          <a:ext cx="1206184" cy="1965600"/>
        </a:xfrm>
        <a:prstGeom prst="upArrowCallout">
          <a:avLst>
            <a:gd name="adj1" fmla="val 50000"/>
            <a:gd name="adj2" fmla="val 20000"/>
            <a:gd name="adj3" fmla="val 20000"/>
            <a:gd name="adj4" fmla="val 100000"/>
          </a:avLst>
        </a:prstGeom>
        <a:solidFill>
          <a:srgbClr val="F5E8D4">
            <a:alpha val="89804"/>
          </a:srgb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95145" tIns="165100" rIns="95145" bIns="165100" numCol="1" spcCol="1270" anchor="t" anchorCtr="0">
          <a:noAutofit/>
        </a:bodyPr>
        <a:lstStyle/>
        <a:p>
          <a:pPr marL="0" lvl="0" indent="0" algn="ctr" defTabSz="622300">
            <a:lnSpc>
              <a:spcPct val="90000"/>
            </a:lnSpc>
            <a:spcBef>
              <a:spcPct val="0"/>
            </a:spcBef>
            <a:spcAft>
              <a:spcPct val="35000"/>
            </a:spcAft>
            <a:buNone/>
          </a:pPr>
          <a:r>
            <a:rPr lang="en-US" sz="1400" kern="1200" dirty="0"/>
            <a:t>Is the takeaway specific and realistic?</a:t>
          </a:r>
        </a:p>
      </dsp:txBody>
      <dsp:txXfrm>
        <a:off x="5361637" y="1523436"/>
        <a:ext cx="1206184" cy="172436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04EABBDC-1F1D-446F-9ECD-DF1417275BF2}">
          <dgm:prSet phldrT="1"/>
          <dgm:t>
            <a:bodyPr/>
            <a:lstStyle/>
            <a:p>
              <a:r>
                <a:t>1</a:t>
              </a:r>
            </a:p>
          </dgm:t>
        </dgm:pt>
        <dgm:pt modelId="201" type="sibTrans" cxnId="{8E8E45E3-333E-4229-B230-5AEDFB247452}">
          <dgm:prSet phldrT="2"/>
          <dgm:t>
            <a:bodyPr/>
            <a:lstStyle/>
            <a:p>
              <a:r>
                <a:t>2</a:t>
              </a:r>
            </a:p>
          </dgm:t>
        </dgm:pt>
        <dgm:pt modelId="301" type="sibTrans" cxnId="{1BB3A02E-B8A4-4AB1-9837-43FA51543B77}">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939FE9-0B2E-4997-BA24-44FF9669BA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0AE1028-7A43-40A3-A2EC-124FFB073D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3D3C9-ED3E-4430-A8CA-03711A676035}" type="datetimeFigureOut">
              <a:rPr lang="en-US" smtClean="0"/>
              <a:t>8/21/2026</a:t>
            </a:fld>
            <a:endParaRPr lang="en-US" dirty="0"/>
          </a:p>
        </p:txBody>
      </p:sp>
      <p:sp>
        <p:nvSpPr>
          <p:cNvPr id="4" name="Footer Placeholder 3">
            <a:extLst>
              <a:ext uri="{FF2B5EF4-FFF2-40B4-BE49-F238E27FC236}">
                <a16:creationId xmlns:a16="http://schemas.microsoft.com/office/drawing/2014/main" id="{8ACACB66-3B0A-415A-9449-9278044DA5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9B7EC22-6F70-469D-B720-84BF796C51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94CC5C-2831-4FAC-8076-6410B257E0B7}" type="slidenum">
              <a:rPr lang="en-US" smtClean="0"/>
              <a:t>‹#›</a:t>
            </a:fld>
            <a:endParaRPr lang="en-US" dirty="0"/>
          </a:p>
        </p:txBody>
      </p:sp>
    </p:spTree>
    <p:extLst>
      <p:ext uri="{BB962C8B-B14F-4D97-AF65-F5344CB8AC3E}">
        <p14:creationId xmlns:p14="http://schemas.microsoft.com/office/powerpoint/2010/main" val="950983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67E2B-6215-4DB6-B113-75ACD1123374}" type="datetimeFigureOut">
              <a:rPr lang="en-US" smtClean="0"/>
              <a:t>8/21/2026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BC8106-034A-47C1-ADA6-0A1F9E0E7474}" type="slidenum">
              <a:rPr lang="en-US" smtClean="0"/>
              <a:t>‹#›</a:t>
            </a:fld>
            <a:endParaRPr lang="en-US" dirty="0"/>
          </a:p>
        </p:txBody>
      </p:sp>
    </p:spTree>
    <p:extLst>
      <p:ext uri="{BB962C8B-B14F-4D97-AF65-F5344CB8AC3E}">
        <p14:creationId xmlns:p14="http://schemas.microsoft.com/office/powerpoint/2010/main" val="288078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behalf of the North Carolina Organization of Nurse Leaders and the Research Committee, thank you for attending today’s abstract writing workshop. </a:t>
            </a:r>
          </a:p>
        </p:txBody>
      </p:sp>
      <p:sp>
        <p:nvSpPr>
          <p:cNvPr id="4" name="Slide Number Placeholder 3"/>
          <p:cNvSpPr>
            <a:spLocks noGrp="1"/>
          </p:cNvSpPr>
          <p:nvPr>
            <p:ph type="sldNum" sz="quarter" idx="5"/>
          </p:nvPr>
        </p:nvSpPr>
        <p:spPr/>
        <p:txBody>
          <a:bodyPr/>
          <a:lstStyle/>
          <a:p>
            <a:fld id="{46BC8106-034A-47C1-ADA6-0A1F9E0E7474}" type="slidenum">
              <a:rPr lang="en-US" smtClean="0"/>
              <a:t>1</a:t>
            </a:fld>
            <a:endParaRPr lang="en-US" dirty="0"/>
          </a:p>
        </p:txBody>
      </p:sp>
    </p:spTree>
    <p:extLst>
      <p:ext uri="{BB962C8B-B14F-4D97-AF65-F5344CB8AC3E}">
        <p14:creationId xmlns:p14="http://schemas.microsoft.com/office/powerpoint/2010/main" val="3095859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20382-F5DB-6697-5F6C-35EADDFF5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A722C-7BAE-B3BC-4B9C-92C65FDDE0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06FFE-8618-7CBE-76E4-9EF7BAF38C33}"/>
              </a:ext>
            </a:extLst>
          </p:cNvPr>
          <p:cNvSpPr>
            <a:spLocks noGrp="1"/>
          </p:cNvSpPr>
          <p:nvPr>
            <p:ph type="body" idx="1"/>
          </p:nvPr>
        </p:nvSpPr>
        <p:spPr/>
        <p:txBody>
          <a:bodyPr/>
          <a:lstStyle/>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solidFill>
                  <a:srgbClr val="445771"/>
                </a:solidFill>
                <a:latin typeface="Calibri" pitchFamily="34" charset="0"/>
                <a:ea typeface="Calibri" pitchFamily="34" charset="-122"/>
                <a:cs typeface="Calibri" pitchFamily="34" charset="-120"/>
              </a:rPr>
              <a:t>State the specific challenge you tackled and why it matters right now.</a:t>
            </a:r>
          </a:p>
          <a:p>
            <a:r>
              <a:rPr lang="en-US" dirty="0"/>
              <a:t>What is the problem? Concise description of the problem statement including rationale for project, significance and relevance. </a:t>
            </a:r>
          </a:p>
          <a:p>
            <a:r>
              <a:rPr lang="en-US" dirty="0"/>
              <a:t>Include goals, benchmarks, gaps, or variations at baseline.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QI, what is currently known about the problem? </a:t>
            </a:r>
            <a:r>
              <a:rPr lang="en-US" sz="1200" kern="1200" dirty="0">
                <a:solidFill>
                  <a:schemeClr val="dk1"/>
                </a:solidFill>
                <a:effectLst/>
                <a:latin typeface="+mn-lt"/>
                <a:ea typeface="+mn-ea"/>
                <a:cs typeface="+mn-cs"/>
              </a:rPr>
              <a:t>Project Goals/Aim/Problem Statement</a:t>
            </a:r>
            <a:endParaRPr lang="en-US" sz="1200" dirty="0"/>
          </a:p>
          <a:p>
            <a:r>
              <a:rPr lang="en-US" dirty="0"/>
              <a:t>For </a:t>
            </a:r>
            <a:r>
              <a:rPr lang="en-US" dirty="0" err="1"/>
              <a:t>research</a:t>
            </a:r>
            <a:r>
              <a:rPr lang="en-US" sz="1200" kern="1200" dirty="0" err="1">
                <a:solidFill>
                  <a:schemeClr val="dk1"/>
                </a:solidFill>
                <a:effectLst/>
                <a:latin typeface="+mn-lt"/>
                <a:ea typeface="+mn-ea"/>
                <a:cs typeface="+mn-cs"/>
              </a:rPr>
              <a:t>Aims</a:t>
            </a:r>
            <a:r>
              <a:rPr lang="en-US" sz="1200" kern="1200" dirty="0">
                <a:solidFill>
                  <a:schemeClr val="dk1"/>
                </a:solidFill>
                <a:effectLst/>
                <a:latin typeface="+mn-lt"/>
                <a:ea typeface="+mn-ea"/>
                <a:cs typeface="+mn-cs"/>
              </a:rPr>
              <a:t>/Hypothesis/Purpose/Objective</a:t>
            </a:r>
            <a:endParaRPr lang="en-US" sz="1200" dirty="0"/>
          </a:p>
          <a:p>
            <a:pPr marL="0" marR="0" lvl="0" indent="0" algn="l" defTabSz="1045251" rtl="0" eaLnBrk="1" fontAlgn="auto" latinLnBrk="0" hangingPunct="1">
              <a:lnSpc>
                <a:spcPct val="100000"/>
              </a:lnSpc>
              <a:spcBef>
                <a:spcPts val="0"/>
              </a:spcBef>
              <a:spcAft>
                <a:spcPts val="0"/>
              </a:spcAft>
              <a:buClrTx/>
              <a:buSzTx/>
              <a:buFontTx/>
              <a:buNone/>
              <a:tabLst/>
              <a:defRPr/>
            </a:pPr>
            <a:endParaRPr lang="en-US" sz="1200" dirty="0"/>
          </a:p>
          <a:p>
            <a:pPr defTabSz="1045251">
              <a:defRPr/>
            </a:pPr>
            <a:endParaRPr lang="en-US" dirty="0"/>
          </a:p>
        </p:txBody>
      </p:sp>
      <p:sp>
        <p:nvSpPr>
          <p:cNvPr id="4" name="Slide Number Placeholder 3">
            <a:extLst>
              <a:ext uri="{FF2B5EF4-FFF2-40B4-BE49-F238E27FC236}">
                <a16:creationId xmlns:a16="http://schemas.microsoft.com/office/drawing/2014/main" id="{0AFA53E6-D9D8-9188-EEB5-A1AA2FCC801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295744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CED2-7045-05D7-DE23-E19D877F8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F5F79-29FA-5A8E-BFA9-F1F739BA4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EF9CB3-CAA8-29BD-DF37-687BD5B101FC}"/>
              </a:ext>
            </a:extLst>
          </p:cNvPr>
          <p:cNvSpPr>
            <a:spLocks noGrp="1"/>
          </p:cNvSpPr>
          <p:nvPr>
            <p:ph type="body" idx="1"/>
          </p:nvPr>
        </p:nvSpPr>
        <p:spPr/>
        <p:txBody>
          <a:bodyPr/>
          <a:lstStyle/>
          <a:p>
            <a:pPr defTabSz="1045251">
              <a:defRPr/>
            </a:pPr>
            <a:r>
              <a:rPr lang="en-US" dirty="0"/>
              <a:t>Chart the route and destination</a:t>
            </a:r>
          </a:p>
          <a:p>
            <a:pPr defTabSz="1045251">
              <a:defRPr/>
            </a:pPr>
            <a:r>
              <a:rPr lang="en-US" dirty="0"/>
              <a:t>Describe what you did</a:t>
            </a:r>
          </a:p>
          <a:p>
            <a:pPr defTabSz="1045251">
              <a:defRPr/>
            </a:pPr>
            <a:r>
              <a:rPr lang="en-US" sz="1200" dirty="0"/>
              <a:t>For QI/</a:t>
            </a:r>
            <a:r>
              <a:rPr lang="en-US" sz="1200" dirty="0" err="1"/>
              <a:t>EBP</a:t>
            </a:r>
            <a:r>
              <a:rPr lang="en-US" sz="1200" dirty="0"/>
              <a:t> this includes your design and framework. PDSA, </a:t>
            </a:r>
            <a:r>
              <a:rPr lang="en-US" sz="1200" dirty="0" err="1"/>
              <a:t>A3</a:t>
            </a:r>
            <a:r>
              <a:rPr lang="en-US" sz="1200" dirty="0"/>
              <a:t>, IOWA Model</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in research Methods and Evaluation</a:t>
            </a:r>
          </a:p>
          <a:p>
            <a:pPr defTabSz="1045251">
              <a:defRPr/>
            </a:pPr>
            <a:endParaRPr lang="en-US" sz="1200" dirty="0"/>
          </a:p>
          <a:p>
            <a:pPr defTabSz="1045251">
              <a:defRPr/>
            </a:pPr>
            <a:endParaRPr lang="en-US" dirty="0"/>
          </a:p>
          <a:p>
            <a:pPr defTabSz="1045251">
              <a:defRPr/>
            </a:pPr>
            <a:endParaRPr lang="en-US" dirty="0"/>
          </a:p>
        </p:txBody>
      </p:sp>
      <p:sp>
        <p:nvSpPr>
          <p:cNvPr id="4" name="Slide Number Placeholder 3">
            <a:extLst>
              <a:ext uri="{FF2B5EF4-FFF2-40B4-BE49-F238E27FC236}">
                <a16:creationId xmlns:a16="http://schemas.microsoft.com/office/drawing/2014/main" id="{C6E7FD75-5431-045B-9821-C9185EFE45C1}"/>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756881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48DA6-9935-4925-B969-7C2F1058D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9453B-5BF9-351A-B305-458056047A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2398C2-4546-092B-BAEA-7A3AB6777D76}"/>
              </a:ext>
            </a:extLst>
          </p:cNvPr>
          <p:cNvSpPr>
            <a:spLocks noGrp="1"/>
          </p:cNvSpPr>
          <p:nvPr>
            <p:ph type="body" idx="1"/>
          </p:nvPr>
        </p:nvSpPr>
        <p:spPr/>
        <p:txBody>
          <a:bodyPr/>
          <a:lstStyle/>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solidFill>
                  <a:srgbClr val="445771"/>
                </a:solidFill>
                <a:latin typeface="Calibri" pitchFamily="34" charset="0"/>
                <a:ea typeface="Calibri" pitchFamily="34" charset="-122"/>
                <a:cs typeface="Calibri" pitchFamily="34" charset="-120"/>
              </a:rPr>
              <a:t>Point to concrete outcomes or evidence. </a:t>
            </a:r>
            <a:endParaRPr lang="en-US" sz="1200" dirty="0"/>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Demonstrate measurable outcomes.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Numbers speak louder than anything. If people say, it was a success, it was great, yay! Okay, then what?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You really want to know or reflect, you really want your audience or your reader to know what success looks like. And success isn't something that you just say.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It was fantastic. No, you need to be able to speak about the success in concrete terms. Let your reader decide on that success.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write it. succinctly, you could say 93% nurses report feeling safer at work since the visitor screening implementation.</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It's more focused, you're speaking in numbers, you're presenting real details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Pay close attention to that as you present your outcomes. What to include and leave out in writing your abstract.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Do stick to the details. Don't claim something you didn't make happen. Be truthful. </a:t>
            </a:r>
          </a:p>
          <a:p>
            <a:pPr marL="0" marR="0" lvl="0" indent="0" algn="l" defTabSz="1045251" rtl="0" eaLnBrk="1" fontAlgn="auto" latinLnBrk="0" hangingPunct="1">
              <a:lnSpc>
                <a:spcPct val="100000"/>
              </a:lnSpc>
              <a:spcBef>
                <a:spcPts val="0"/>
              </a:spcBef>
              <a:spcAft>
                <a:spcPts val="0"/>
              </a:spcAft>
              <a:buClrTx/>
              <a:buSzTx/>
              <a:buFontTx/>
              <a:buNone/>
              <a:tabLst/>
              <a:defRPr/>
            </a:pPr>
            <a:r>
              <a:rPr lang="en-US" sz="1200" dirty="0"/>
              <a:t>Use words that go straight to the point.. We don't need flowery words here. Organize your thoughts and ensure it reflects your writing. </a:t>
            </a:r>
            <a:endParaRPr lang="en-US" dirty="0"/>
          </a:p>
          <a:p>
            <a:pPr defTabSz="1045251">
              <a:defRPr/>
            </a:pPr>
            <a:endParaRPr lang="en-US" dirty="0"/>
          </a:p>
        </p:txBody>
      </p:sp>
      <p:sp>
        <p:nvSpPr>
          <p:cNvPr id="4" name="Slide Number Placeholder 3">
            <a:extLst>
              <a:ext uri="{FF2B5EF4-FFF2-40B4-BE49-F238E27FC236}">
                <a16:creationId xmlns:a16="http://schemas.microsoft.com/office/drawing/2014/main" id="{7466BF24-08D4-8E4D-2790-862A1696490C}"/>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143590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8B4F8-F6DA-7DC3-4F68-F03F6F4DC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8955A-7BB0-313C-B4E9-52B270782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58ED6-EC5A-F35A-6894-3D8A9359EBA8}"/>
              </a:ext>
            </a:extLst>
          </p:cNvPr>
          <p:cNvSpPr>
            <a:spLocks noGrp="1"/>
          </p:cNvSpPr>
          <p:nvPr>
            <p:ph type="body" idx="1"/>
          </p:nvPr>
        </p:nvSpPr>
        <p:spPr/>
        <p:txBody>
          <a:bodyPr/>
          <a:lstStyle/>
          <a:p>
            <a:pPr defTabSz="1045251">
              <a:defRPr/>
            </a:pPr>
            <a:r>
              <a:rPr lang="en-US" sz="1200" dirty="0">
                <a:solidFill>
                  <a:srgbClr val="AFC1DB"/>
                </a:solidFill>
                <a:latin typeface="Calibri" pitchFamily="34" charset="0"/>
                <a:ea typeface="Calibri" pitchFamily="34" charset="-122"/>
                <a:cs typeface="Calibri" pitchFamily="34" charset="-120"/>
              </a:rPr>
              <a:t>What is the takeaway. Conclude with the promise of where your reader has arrived.</a:t>
            </a:r>
          </a:p>
          <a:p>
            <a:pPr defTabSz="1045251">
              <a:defRPr/>
            </a:pPr>
            <a:r>
              <a:rPr lang="en-US" sz="1200" dirty="0">
                <a:solidFill>
                  <a:srgbClr val="AFC1DB"/>
                </a:solidFill>
                <a:latin typeface="Calibri" pitchFamily="34" charset="0"/>
                <a:ea typeface="Calibri" pitchFamily="34" charset="-122"/>
                <a:cs typeface="Calibri" pitchFamily="34" charset="-120"/>
              </a:rPr>
              <a:t>What they'll be able to do differently. This is the line that turns a summary into a reason to make the trip.</a:t>
            </a:r>
          </a:p>
          <a:p>
            <a:pPr defTabSz="1045251">
              <a:defRPr/>
            </a:pPr>
            <a:endParaRPr lang="en-US" sz="1200" dirty="0">
              <a:solidFill>
                <a:srgbClr val="AFC1DB"/>
              </a:solidFill>
              <a:latin typeface="Calibri" pitchFamily="34" charset="0"/>
              <a:ea typeface="Calibri" pitchFamily="34" charset="-122"/>
              <a:cs typeface="Calibri" pitchFamily="34" charset="-120"/>
            </a:endParaRPr>
          </a:p>
          <a:p>
            <a:pPr defTabSz="1045251">
              <a:defRPr/>
            </a:pPr>
            <a:r>
              <a:rPr lang="en-US" sz="1200" dirty="0">
                <a:solidFill>
                  <a:srgbClr val="AFC1DB"/>
                </a:solidFill>
                <a:latin typeface="Calibri" pitchFamily="34" charset="0"/>
                <a:ea typeface="Calibri" pitchFamily="34" charset="-122"/>
                <a:cs typeface="Calibri" pitchFamily="34" charset="-120"/>
              </a:rPr>
              <a:t>What are the meaningful conclusions? Lessons learned? Was the process adopted in other units within the hospital or other hospitals within an organization? </a:t>
            </a:r>
          </a:p>
          <a:p>
            <a:pPr defTabSz="1045251">
              <a:defRPr/>
            </a:pPr>
            <a:r>
              <a:rPr lang="en-US" sz="1200" dirty="0">
                <a:solidFill>
                  <a:srgbClr val="AFC1DB"/>
                </a:solidFill>
                <a:latin typeface="Calibri" pitchFamily="34" charset="0"/>
                <a:ea typeface="Calibri" pitchFamily="34" charset="-122"/>
                <a:cs typeface="Calibri" pitchFamily="34" charset="-120"/>
              </a:rPr>
              <a:t>Was the project unsuccessful? If so, that is okay to share. It avoids others from making the same mistakes. </a:t>
            </a:r>
            <a:endParaRPr lang="en-US" sz="1200" dirty="0"/>
          </a:p>
          <a:p>
            <a:endParaRPr lang="en-US" sz="1200" dirty="0"/>
          </a:p>
          <a:p>
            <a:r>
              <a:rPr lang="en-US" sz="1200" dirty="0"/>
              <a:t>Do not use extraneous words that draw out the length of the sentence. </a:t>
            </a:r>
          </a:p>
          <a:p>
            <a:r>
              <a:rPr lang="en-US" sz="1200" dirty="0"/>
              <a:t>Go straight to the point. Avoid sounding ambiguous. Clarity is critical in abstract writing. Be creative and professional. </a:t>
            </a:r>
          </a:p>
          <a:p>
            <a:r>
              <a:rPr lang="en-US" sz="1200" dirty="0"/>
              <a:t>Strike a balance in piquing interest and being trustworthy . Reflect value and information that people could use to inform their practice. </a:t>
            </a:r>
          </a:p>
          <a:p>
            <a:r>
              <a:rPr lang="en-US" sz="1200" dirty="0"/>
              <a:t>Writing in third person makes the reader feel involved in the process</a:t>
            </a:r>
          </a:p>
          <a:p>
            <a:r>
              <a:rPr lang="en-US" sz="1200" dirty="0"/>
              <a:t>Use active voice and avoid using useless fluff.</a:t>
            </a:r>
          </a:p>
          <a:p>
            <a:r>
              <a:rPr lang="en-US" sz="1200" dirty="0"/>
              <a:t> Instead of novel innovative project.. You can say the strategy, the model, the framework. </a:t>
            </a:r>
          </a:p>
          <a:p>
            <a:pPr defTabSz="1045251">
              <a:defRPr/>
            </a:pPr>
            <a:endParaRPr lang="en-US" dirty="0"/>
          </a:p>
        </p:txBody>
      </p:sp>
      <p:sp>
        <p:nvSpPr>
          <p:cNvPr id="4" name="Slide Number Placeholder 3">
            <a:extLst>
              <a:ext uri="{FF2B5EF4-FFF2-40B4-BE49-F238E27FC236}">
                <a16:creationId xmlns:a16="http://schemas.microsoft.com/office/drawing/2014/main" id="{2342533B-57CC-F31F-5558-83571815725A}"/>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715692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Write the abstract before you write the title, not the other way around. </a:t>
            </a:r>
          </a:p>
          <a:p>
            <a:r>
              <a:rPr lang="en-US" sz="1200" dirty="0"/>
              <a:t>Even though the title is the hook, your inspiration for the title will come from the abstract writing. Ideally, not more than 10 to 12 words. </a:t>
            </a:r>
          </a:p>
          <a:p>
            <a:r>
              <a:rPr lang="en-US" sz="1200" dirty="0"/>
              <a:t>Again review the guideline. A lot of the conference, there are very limited title characters,</a:t>
            </a:r>
          </a:p>
          <a:p>
            <a:endParaRPr lang="en-US" sz="1200" dirty="0"/>
          </a:p>
          <a:p>
            <a:pPr defTabSz="1045251">
              <a:defRPr/>
            </a:pPr>
            <a:r>
              <a:rPr lang="en-US" sz="1200" dirty="0">
                <a:solidFill>
                  <a:schemeClr val="bg1"/>
                </a:solidFill>
                <a:latin typeface="Calibri" pitchFamily="34" charset="0"/>
                <a:ea typeface="Calibri" pitchFamily="34" charset="-122"/>
                <a:cs typeface="Calibri" pitchFamily="34" charset="-120"/>
              </a:rPr>
              <a:t>Your title is the landmark reviewers and attendees spot first. Make it specific, benefit-led, and easy to say out loud.</a:t>
            </a:r>
            <a:endParaRPr lang="en-US" sz="1200" dirty="0">
              <a:solidFill>
                <a:schemeClr val="bg1"/>
              </a:solidFill>
            </a:endParaRPr>
          </a:p>
          <a:p>
            <a:pPr defTabSz="1045251">
              <a:defRPr/>
            </a:pPr>
            <a:endParaRPr lang="en-US" sz="1200" dirty="0">
              <a:solidFill>
                <a:srgbClr val="445771"/>
              </a:solidFill>
              <a:latin typeface="Calibri" pitchFamily="34" charset="0"/>
              <a:ea typeface="Calibri" pitchFamily="34" charset="-122"/>
              <a:cs typeface="Calibri" pitchFamily="34" charset="-120"/>
            </a:endParaRPr>
          </a:p>
          <a:p>
            <a:pPr defTabSz="1045251">
              <a:defRPr/>
            </a:pPr>
            <a:r>
              <a:rPr lang="en-US" sz="1200" dirty="0">
                <a:solidFill>
                  <a:srgbClr val="445771"/>
                </a:solidFill>
                <a:latin typeface="Calibri" pitchFamily="34" charset="0"/>
                <a:ea typeface="Calibri" pitchFamily="34" charset="-122"/>
                <a:cs typeface="Calibri" pitchFamily="34" charset="-120"/>
              </a:rPr>
              <a:t>Read it aloud; if it stumbles, cut words</a:t>
            </a:r>
            <a:endParaRPr lang="en-US" sz="1200" dirty="0"/>
          </a:p>
          <a:p>
            <a:endParaRPr lang="en-US" sz="1200" dirty="0"/>
          </a:p>
          <a:p>
            <a:r>
              <a:rPr lang="en-US" sz="1200" dirty="0"/>
              <a:t>Create a catchy title, but not cheesy. The title must resonate with the abstract. </a:t>
            </a:r>
          </a:p>
          <a:p>
            <a:r>
              <a:rPr lang="en-US" sz="1200" dirty="0"/>
              <a:t>It needs to be able to echo conference goals. </a:t>
            </a:r>
          </a:p>
          <a:p>
            <a:r>
              <a:rPr lang="en-US" sz="1200" dirty="0"/>
              <a:t> There should be alignment. Conference goals and themes, title, objectives, outcomes, all of that needs to string together. </a:t>
            </a:r>
          </a:p>
          <a:p>
            <a:r>
              <a:rPr lang="en-US" sz="1200" dirty="0"/>
              <a:t>Make the reader curious too. So an interesting title would make them think, I would like to hear more about that. Make them excited. </a:t>
            </a:r>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16</a:t>
            </a:fld>
            <a:endParaRPr lang="en-US" dirty="0"/>
          </a:p>
        </p:txBody>
      </p:sp>
    </p:spTree>
    <p:extLst>
      <p:ext uri="{BB962C8B-B14F-4D97-AF65-F5344CB8AC3E}">
        <p14:creationId xmlns:p14="http://schemas.microsoft.com/office/powerpoint/2010/main" val="2813199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17</a:t>
            </a:fld>
            <a:endParaRPr lang="en-US" dirty="0"/>
          </a:p>
        </p:txBody>
      </p:sp>
    </p:spTree>
    <p:extLst>
      <p:ext uri="{BB962C8B-B14F-4D97-AF65-F5344CB8AC3E}">
        <p14:creationId xmlns:p14="http://schemas.microsoft.com/office/powerpoint/2010/main" val="2805886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look at Qualtrics and how to submit your abstract.</a:t>
            </a:r>
          </a:p>
        </p:txBody>
      </p:sp>
      <p:sp>
        <p:nvSpPr>
          <p:cNvPr id="4" name="Slide Number Placeholder 3"/>
          <p:cNvSpPr>
            <a:spLocks noGrp="1"/>
          </p:cNvSpPr>
          <p:nvPr>
            <p:ph type="sldNum" sz="quarter" idx="5"/>
          </p:nvPr>
        </p:nvSpPr>
        <p:spPr/>
        <p:txBody>
          <a:bodyPr/>
          <a:lstStyle/>
          <a:p>
            <a:fld id="{46BC8106-034A-47C1-ADA6-0A1F9E0E7474}" type="slidenum">
              <a:rPr lang="en-US" smtClean="0"/>
              <a:t>18</a:t>
            </a:fld>
            <a:endParaRPr lang="en-US" dirty="0"/>
          </a:p>
        </p:txBody>
      </p:sp>
    </p:spTree>
    <p:extLst>
      <p:ext uri="{BB962C8B-B14F-4D97-AF65-F5344CB8AC3E}">
        <p14:creationId xmlns:p14="http://schemas.microsoft.com/office/powerpoint/2010/main" val="3899202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call for abstracts attached to the email you received from NCONL. </a:t>
            </a:r>
          </a:p>
          <a:p>
            <a:endParaRPr lang="en-US" dirty="0"/>
          </a:p>
          <a:p>
            <a:r>
              <a:rPr lang="en-US" dirty="0"/>
              <a:t>Click the link shown in the circle. It will bring you to this page to the NCONL website.</a:t>
            </a:r>
          </a:p>
        </p:txBody>
      </p:sp>
      <p:sp>
        <p:nvSpPr>
          <p:cNvPr id="4" name="Slide Number Placeholder 3"/>
          <p:cNvSpPr>
            <a:spLocks noGrp="1"/>
          </p:cNvSpPr>
          <p:nvPr>
            <p:ph type="sldNum" sz="quarter" idx="5"/>
          </p:nvPr>
        </p:nvSpPr>
        <p:spPr/>
        <p:txBody>
          <a:bodyPr/>
          <a:lstStyle/>
          <a:p>
            <a:fld id="{46BC8106-034A-47C1-ADA6-0A1F9E0E7474}" type="slidenum">
              <a:rPr lang="en-US" smtClean="0"/>
              <a:t>19</a:t>
            </a:fld>
            <a:endParaRPr lang="en-US" dirty="0"/>
          </a:p>
        </p:txBody>
      </p:sp>
    </p:spTree>
    <p:extLst>
      <p:ext uri="{BB962C8B-B14F-4D97-AF65-F5344CB8AC3E}">
        <p14:creationId xmlns:p14="http://schemas.microsoft.com/office/powerpoint/2010/main" val="1160041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on the website, click on 2027 Poster Abstract</a:t>
            </a:r>
          </a:p>
        </p:txBody>
      </p:sp>
      <p:sp>
        <p:nvSpPr>
          <p:cNvPr id="4" name="Slide Number Placeholder 3"/>
          <p:cNvSpPr>
            <a:spLocks noGrp="1"/>
          </p:cNvSpPr>
          <p:nvPr>
            <p:ph type="sldNum" sz="quarter" idx="5"/>
          </p:nvPr>
        </p:nvSpPr>
        <p:spPr/>
        <p:txBody>
          <a:bodyPr/>
          <a:lstStyle/>
          <a:p>
            <a:fld id="{46BC8106-034A-47C1-ADA6-0A1F9E0E7474}" type="slidenum">
              <a:rPr lang="en-US" smtClean="0"/>
              <a:t>20</a:t>
            </a:fld>
            <a:endParaRPr lang="en-US" dirty="0"/>
          </a:p>
        </p:txBody>
      </p:sp>
    </p:spTree>
    <p:extLst>
      <p:ext uri="{BB962C8B-B14F-4D97-AF65-F5344CB8AC3E}">
        <p14:creationId xmlns:p14="http://schemas.microsoft.com/office/powerpoint/2010/main" val="2332036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Clicking will bring you to first page of Qualtrics which looks like this. </a:t>
            </a:r>
          </a:p>
          <a:p>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21</a:t>
            </a:fld>
            <a:endParaRPr lang="en-US" dirty="0"/>
          </a:p>
        </p:txBody>
      </p:sp>
    </p:spTree>
    <p:extLst>
      <p:ext uri="{BB962C8B-B14F-4D97-AF65-F5344CB8AC3E}">
        <p14:creationId xmlns:p14="http://schemas.microsoft.com/office/powerpoint/2010/main" val="253979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be remiss if I did not include learning objectives.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Upon arrival to destination dissemination, travelers will be able to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Respond to a call for abstracts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Craft a </a:t>
            </a:r>
            <a:r>
              <a:rPr lang="en-US" sz="1200" dirty="0">
                <a:solidFill>
                  <a:srgbClr val="AFC1DB"/>
                </a:solidFill>
                <a:latin typeface="Calibri" pitchFamily="34" charset="0"/>
                <a:ea typeface="Calibri" pitchFamily="34" charset="-122"/>
                <a:cs typeface="Calibri" pitchFamily="34" charset="-120"/>
              </a:rPr>
              <a:t>clear, compelling abstract that gets your work seen and sets your ideas on the road to a wider audience.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AFC1DB"/>
                </a:solidFill>
                <a:latin typeface="Calibri" pitchFamily="34" charset="0"/>
                <a:ea typeface="Calibri" pitchFamily="34" charset="-122"/>
                <a:cs typeface="Calibri" pitchFamily="34" charset="-120"/>
              </a:rPr>
              <a:t>3. Submit an abstract in Qualtrics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AFC1DB"/>
                </a:solidFill>
                <a:latin typeface="Calibri" pitchFamily="34" charset="0"/>
                <a:ea typeface="Calibri" pitchFamily="34" charset="-122"/>
                <a:cs typeface="Calibri" pitchFamily="34" charset="-120"/>
              </a:rPr>
              <a:t>4. Request additional coaching if </a:t>
            </a:r>
            <a:r>
              <a:rPr lang="en-US" sz="1200">
                <a:solidFill>
                  <a:srgbClr val="AFC1DB"/>
                </a:solidFill>
                <a:latin typeface="Calibri" pitchFamily="34" charset="0"/>
                <a:ea typeface="Calibri" pitchFamily="34" charset="-122"/>
                <a:cs typeface="Calibri" pitchFamily="34" charset="-120"/>
              </a:rPr>
              <a:t>you want </a:t>
            </a:r>
            <a:endParaRPr lang="en-US" sz="1200" dirty="0">
              <a:solidFill>
                <a:srgbClr val="AFC1DB"/>
              </a:solidFill>
              <a:latin typeface="Calibri" pitchFamily="34" charset="0"/>
              <a:ea typeface="Calibri" pitchFamily="34" charset="-122"/>
              <a:cs typeface="Calibri" pitchFamily="34" charset="-120"/>
            </a:endParaRPr>
          </a:p>
          <a:p>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2</a:t>
            </a:fld>
            <a:endParaRPr lang="en-US" dirty="0"/>
          </a:p>
        </p:txBody>
      </p:sp>
    </p:spTree>
    <p:extLst>
      <p:ext uri="{BB962C8B-B14F-4D97-AF65-F5344CB8AC3E}">
        <p14:creationId xmlns:p14="http://schemas.microsoft.com/office/powerpoint/2010/main" val="8970280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the same guidelines we reviewed at the beginning of the presentation</a:t>
            </a:r>
          </a:p>
          <a:p>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22</a:t>
            </a:fld>
            <a:endParaRPr lang="en-US" dirty="0"/>
          </a:p>
        </p:txBody>
      </p:sp>
    </p:spTree>
    <p:extLst>
      <p:ext uri="{BB962C8B-B14F-4D97-AF65-F5344CB8AC3E}">
        <p14:creationId xmlns:p14="http://schemas.microsoft.com/office/powerpoint/2010/main" val="2090043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1CFF4-B0C4-B6F4-8368-CA1851ABB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AC427-B3C1-E1F9-640B-B81F612F8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C9D58C-744B-81B9-BDB6-2423EA034312}"/>
              </a:ext>
            </a:extLst>
          </p:cNvPr>
          <p:cNvSpPr>
            <a:spLocks noGrp="1"/>
          </p:cNvSpPr>
          <p:nvPr>
            <p:ph type="body" idx="1"/>
          </p:nvPr>
        </p:nvSpPr>
        <p:spPr/>
        <p:txBody>
          <a:bodyPr/>
          <a:lstStyle/>
          <a:p>
            <a:pPr defTabSz="1045251">
              <a:defRPr/>
            </a:pPr>
            <a:r>
              <a:rPr lang="en-US" sz="1400" dirty="0"/>
              <a:t>A call for abstracts will include instructions. </a:t>
            </a:r>
          </a:p>
          <a:p>
            <a:pPr defTabSz="1045251">
              <a:defRPr/>
            </a:pPr>
            <a:r>
              <a:rPr lang="en-US" sz="1400" dirty="0"/>
              <a:t>Read them! Follow them!</a:t>
            </a:r>
          </a:p>
          <a:p>
            <a:pPr defTabSz="1045251">
              <a:defRPr/>
            </a:pPr>
            <a:r>
              <a:rPr lang="en-US" sz="1400" dirty="0"/>
              <a:t>This includes standards, word limit, formatting and reviewer criteria. </a:t>
            </a:r>
          </a:p>
          <a:p>
            <a:pPr defTabSz="1045251">
              <a:defRPr/>
            </a:pPr>
            <a:r>
              <a:rPr lang="en-US" sz="1400" dirty="0"/>
              <a:t>These are the </a:t>
            </a:r>
            <a:r>
              <a:rPr lang="en-US" sz="1400" dirty="0" err="1"/>
              <a:t>NCONL</a:t>
            </a:r>
            <a:r>
              <a:rPr lang="en-US" sz="1400" dirty="0"/>
              <a:t> Abstract Guidelines. </a:t>
            </a:r>
            <a:endParaRPr lang="en-US" dirty="0"/>
          </a:p>
          <a:p>
            <a:pPr>
              <a:lnSpc>
                <a:spcPts val="2515"/>
              </a:lnSpc>
            </a:pPr>
            <a:endParaRPr lang="en-US" sz="1400" dirty="0"/>
          </a:p>
        </p:txBody>
      </p:sp>
      <p:sp>
        <p:nvSpPr>
          <p:cNvPr id="4" name="Slide Number Placeholder 3">
            <a:extLst>
              <a:ext uri="{FF2B5EF4-FFF2-40B4-BE49-F238E27FC236}">
                <a16:creationId xmlns:a16="http://schemas.microsoft.com/office/drawing/2014/main" id="{E6CF30F2-258E-438E-6B96-6F75F449C190}"/>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140492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B4DB4-1A46-4682-6E69-53D6FFA47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013B7-BA64-64A4-3E38-641AD82530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B2F54-AD31-A237-FF9B-D57CA489D4AF}"/>
              </a:ext>
            </a:extLst>
          </p:cNvPr>
          <p:cNvSpPr>
            <a:spLocks noGrp="1"/>
          </p:cNvSpPr>
          <p:nvPr>
            <p:ph type="body" idx="1"/>
          </p:nvPr>
        </p:nvSpPr>
        <p:spPr/>
        <p:txBody>
          <a:bodyPr/>
          <a:lstStyle/>
          <a:p>
            <a:pPr defTabSz="1045251">
              <a:defRPr/>
            </a:pPr>
            <a:r>
              <a:rPr lang="en-US" sz="1400" dirty="0"/>
              <a:t>A call for abstracts will include instructions. </a:t>
            </a:r>
          </a:p>
          <a:p>
            <a:pPr defTabSz="1045251">
              <a:defRPr/>
            </a:pPr>
            <a:r>
              <a:rPr lang="en-US" sz="1400" dirty="0"/>
              <a:t>Read them! Follow them!</a:t>
            </a:r>
          </a:p>
          <a:p>
            <a:pPr defTabSz="1045251">
              <a:defRPr/>
            </a:pPr>
            <a:r>
              <a:rPr lang="en-US" sz="1400" dirty="0"/>
              <a:t>This includes standards, word limit, formatting and reviewer criteria. </a:t>
            </a:r>
          </a:p>
          <a:p>
            <a:pPr defTabSz="1045251">
              <a:defRPr/>
            </a:pPr>
            <a:r>
              <a:rPr lang="en-US" sz="1400" dirty="0"/>
              <a:t>These are the </a:t>
            </a:r>
            <a:r>
              <a:rPr lang="en-US" sz="1400" dirty="0" err="1"/>
              <a:t>NCONL</a:t>
            </a:r>
            <a:r>
              <a:rPr lang="en-US" sz="1400" dirty="0"/>
              <a:t> Abstract Guidelines. </a:t>
            </a:r>
            <a:endParaRPr lang="en-US" dirty="0"/>
          </a:p>
          <a:p>
            <a:pPr>
              <a:lnSpc>
                <a:spcPts val="2515"/>
              </a:lnSpc>
            </a:pPr>
            <a:endParaRPr lang="en-US" sz="1400" dirty="0"/>
          </a:p>
        </p:txBody>
      </p:sp>
      <p:sp>
        <p:nvSpPr>
          <p:cNvPr id="4" name="Slide Number Placeholder 3">
            <a:extLst>
              <a:ext uri="{FF2B5EF4-FFF2-40B4-BE49-F238E27FC236}">
                <a16:creationId xmlns:a16="http://schemas.microsoft.com/office/drawing/2014/main" id="{1C7215E4-2BE1-C5B3-C385-3FFBDE0C9825}"/>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059983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B06DC-8EC0-F846-BBDE-E3B2393BB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E111B-1B72-4D9F-BBB7-4DB430C22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84259-4A4B-1E37-E388-EADBEE86018E}"/>
              </a:ext>
            </a:extLst>
          </p:cNvPr>
          <p:cNvSpPr>
            <a:spLocks noGrp="1"/>
          </p:cNvSpPr>
          <p:nvPr>
            <p:ph type="body" idx="1"/>
          </p:nvPr>
        </p:nvSpPr>
        <p:spPr/>
        <p:txBody>
          <a:bodyPr/>
          <a:lstStyle/>
          <a:p>
            <a:pPr>
              <a:lnSpc>
                <a:spcPts val="2515"/>
              </a:lnSpc>
            </a:pPr>
            <a:endParaRPr lang="en-US" sz="1400" dirty="0"/>
          </a:p>
        </p:txBody>
      </p:sp>
      <p:sp>
        <p:nvSpPr>
          <p:cNvPr id="4" name="Slide Number Placeholder 3">
            <a:extLst>
              <a:ext uri="{FF2B5EF4-FFF2-40B4-BE49-F238E27FC236}">
                <a16:creationId xmlns:a16="http://schemas.microsoft.com/office/drawing/2014/main" id="{DEDE7975-56E2-A61E-F257-3F39CC165386}"/>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607266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Type your abstract in a separate document. Then copy and paste into the box under the appropriate heading. This part may require some trial and error on your part to ensure everything fits</a:t>
            </a:r>
          </a:p>
          <a:p>
            <a:r>
              <a:rPr lang="en-US" dirty="0"/>
              <a:t>Unsure how to check your character count?</a:t>
            </a:r>
          </a:p>
        </p:txBody>
      </p:sp>
      <p:sp>
        <p:nvSpPr>
          <p:cNvPr id="4" name="Slide Number Placeholder 3"/>
          <p:cNvSpPr>
            <a:spLocks noGrp="1"/>
          </p:cNvSpPr>
          <p:nvPr>
            <p:ph type="sldNum" sz="quarter" idx="5"/>
          </p:nvPr>
        </p:nvSpPr>
        <p:spPr/>
        <p:txBody>
          <a:bodyPr/>
          <a:lstStyle/>
          <a:p>
            <a:fld id="{46BC8106-034A-47C1-ADA6-0A1F9E0E7474}" type="slidenum">
              <a:rPr lang="en-US" smtClean="0"/>
              <a:t>27</a:t>
            </a:fld>
            <a:endParaRPr lang="en-US" dirty="0"/>
          </a:p>
        </p:txBody>
      </p:sp>
    </p:spTree>
    <p:extLst>
      <p:ext uri="{BB962C8B-B14F-4D97-AF65-F5344CB8AC3E}">
        <p14:creationId xmlns:p14="http://schemas.microsoft.com/office/powerpoint/2010/main" val="2862277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96D73-80C6-8088-FED3-DDEEA8F4F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1AE70-6B2E-7178-03F0-5C8FFD37F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B3BD6E-9881-14D7-0635-45361A7EE7A7}"/>
              </a:ext>
            </a:extLst>
          </p:cNvPr>
          <p:cNvSpPr>
            <a:spLocks noGrp="1"/>
          </p:cNvSpPr>
          <p:nvPr>
            <p:ph type="body" idx="1"/>
          </p:nvPr>
        </p:nvSpPr>
        <p:spPr/>
        <p:txBody>
          <a:bodyPr/>
          <a:lstStyle/>
          <a:p>
            <a:pPr>
              <a:lnSpc>
                <a:spcPts val="2515"/>
              </a:lnSpc>
            </a:pPr>
            <a:endParaRPr lang="en-US" sz="1400" dirty="0"/>
          </a:p>
        </p:txBody>
      </p:sp>
      <p:sp>
        <p:nvSpPr>
          <p:cNvPr id="4" name="Slide Number Placeholder 3">
            <a:extLst>
              <a:ext uri="{FF2B5EF4-FFF2-40B4-BE49-F238E27FC236}">
                <a16:creationId xmlns:a16="http://schemas.microsoft.com/office/drawing/2014/main" id="{574F09F9-A59E-80AF-3DC5-EBE4EBEEE09E}"/>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3267552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were going to take a trip anywhere across our great state, you would use some sort of navigation tool such as a map or an app on your phone. </a:t>
            </a:r>
          </a:p>
          <a:p>
            <a:endParaRPr lang="en-US" dirty="0"/>
          </a:p>
          <a:p>
            <a:r>
              <a:rPr lang="en-US" dirty="0"/>
              <a:t>An abstract works similarly. It maps out what you will cover, why it matters and the arrival destination without detours. </a:t>
            </a:r>
          </a:p>
          <a:p>
            <a:endParaRPr lang="en-US" dirty="0"/>
          </a:p>
          <a:p>
            <a:pPr defTabSz="1045251">
              <a:lnSpc>
                <a:spcPts val="2515"/>
              </a:lnSpc>
              <a:defRPr/>
            </a:pPr>
            <a:r>
              <a:rPr lang="en-US" sz="1200" dirty="0"/>
              <a:t>So, you get an email with a call for abstracts. How do you respond? </a:t>
            </a:r>
          </a:p>
          <a:p>
            <a:pPr defTabSz="1045251">
              <a:lnSpc>
                <a:spcPts val="2515"/>
              </a:lnSpc>
              <a:defRPr/>
            </a:pPr>
            <a:r>
              <a:rPr lang="en-US" sz="1200" dirty="0"/>
              <a:t>First consider the organization holding the conference. </a:t>
            </a:r>
          </a:p>
          <a:p>
            <a:pPr defTabSz="1045251">
              <a:lnSpc>
                <a:spcPts val="2515"/>
              </a:lnSpc>
              <a:defRPr/>
            </a:pPr>
            <a:r>
              <a:rPr lang="en-US" sz="1200" dirty="0"/>
              <a:t>What does the professional organization value? </a:t>
            </a:r>
          </a:p>
          <a:p>
            <a:pPr defTabSz="1045251">
              <a:lnSpc>
                <a:spcPts val="2515"/>
              </a:lnSpc>
              <a:defRPr/>
            </a:pPr>
            <a:r>
              <a:rPr lang="en-US" sz="1200" dirty="0"/>
              <a:t>Does the work you are doing align with their strategic goals? </a:t>
            </a:r>
          </a:p>
          <a:p>
            <a:pPr>
              <a:lnSpc>
                <a:spcPts val="2515"/>
              </a:lnSpc>
            </a:pPr>
            <a:endParaRPr lang="en-US" sz="1200" dirty="0"/>
          </a:p>
          <a:p>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3</a:t>
            </a:fld>
            <a:endParaRPr lang="en-US" dirty="0"/>
          </a:p>
        </p:txBody>
      </p:sp>
    </p:spTree>
    <p:extLst>
      <p:ext uri="{BB962C8B-B14F-4D97-AF65-F5344CB8AC3E}">
        <p14:creationId xmlns:p14="http://schemas.microsoft.com/office/powerpoint/2010/main" val="4162236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as an inset on a map gives you a glimpse of the larger map, your abstract serves the same purpose. </a:t>
            </a:r>
          </a:p>
          <a:p>
            <a:endParaRPr lang="en-US" dirty="0"/>
          </a:p>
          <a:p>
            <a:r>
              <a:rPr lang="en-US" dirty="0"/>
              <a:t>It should be Informative, and accurate</a:t>
            </a:r>
          </a:p>
          <a:p>
            <a:r>
              <a:rPr lang="en-US" dirty="0"/>
              <a:t>Use active voice in present tense. For example, we present our findings….</a:t>
            </a:r>
          </a:p>
          <a:p>
            <a:endParaRPr lang="en-US" dirty="0"/>
          </a:p>
          <a:p>
            <a:pPr defTabSz="1045251">
              <a:defRPr/>
            </a:pPr>
            <a:r>
              <a:rPr lang="en-US" sz="1200" dirty="0">
                <a:solidFill>
                  <a:srgbClr val="445771"/>
                </a:solidFill>
                <a:latin typeface="Calibri" pitchFamily="34" charset="0"/>
                <a:ea typeface="Calibri" pitchFamily="34" charset="-122"/>
                <a:cs typeface="Calibri" pitchFamily="34" charset="-120"/>
              </a:rPr>
              <a:t>Reviewers travel fast. Clear, active language keeps them on the path and signals a talk that respects their time.</a:t>
            </a:r>
            <a:endParaRPr lang="en-US" sz="1200" dirty="0"/>
          </a:p>
          <a:p>
            <a:endParaRPr lang="en-US" dirty="0"/>
          </a:p>
          <a:p>
            <a:pPr defTabSz="1045251">
              <a:defRPr/>
            </a:pPr>
            <a:r>
              <a:rPr lang="en-US" dirty="0"/>
              <a:t>Lead with strong verbs-</a:t>
            </a:r>
            <a:r>
              <a:rPr lang="en-US" sz="1200" dirty="0">
                <a:solidFill>
                  <a:srgbClr val="445771"/>
                </a:solidFill>
                <a:latin typeface="Calibri" pitchFamily="34" charset="0"/>
                <a:ea typeface="Calibri" pitchFamily="34" charset="-122"/>
                <a:cs typeface="Calibri" pitchFamily="34" charset="-120"/>
              </a:rPr>
              <a:t>“We cut,” “we built,” “we proved” beat “we explored” or “we looked at.” Use active voice</a:t>
            </a:r>
            <a:endParaRPr lang="en-US" sz="1200" dirty="0"/>
          </a:p>
          <a:p>
            <a:endParaRPr lang="en-US" dirty="0"/>
          </a:p>
          <a:p>
            <a:pPr defTabSz="1045251">
              <a:defRPr/>
            </a:pPr>
            <a:r>
              <a:rPr lang="en-US" dirty="0"/>
              <a:t>Cut the jargon-</a:t>
            </a:r>
            <a:r>
              <a:rPr lang="en-US" sz="1200" dirty="0">
                <a:solidFill>
                  <a:srgbClr val="445771"/>
                </a:solidFill>
                <a:latin typeface="Calibri" pitchFamily="34" charset="0"/>
                <a:ea typeface="Calibri" pitchFamily="34" charset="-122"/>
                <a:cs typeface="Calibri" pitchFamily="34" charset="-120"/>
              </a:rPr>
              <a:t>Write so a smart outsider gets it. Acronyms cost you readers.</a:t>
            </a:r>
            <a:endParaRPr lang="en-US" sz="1200" dirty="0"/>
          </a:p>
          <a:p>
            <a:endParaRPr lang="en-US" dirty="0"/>
          </a:p>
          <a:p>
            <a:pPr defTabSz="1045251">
              <a:defRPr/>
            </a:pPr>
            <a:r>
              <a:rPr lang="en-US" dirty="0"/>
              <a:t>Concrete data- real numbers, </a:t>
            </a:r>
            <a:r>
              <a:rPr lang="en-US" sz="1200" dirty="0">
                <a:solidFill>
                  <a:srgbClr val="445771"/>
                </a:solidFill>
                <a:latin typeface="Calibri" pitchFamily="34" charset="0"/>
                <a:ea typeface="Calibri" pitchFamily="34" charset="-122"/>
                <a:cs typeface="Calibri" pitchFamily="34" charset="-120"/>
              </a:rPr>
              <a:t>Numbers, names, and specifics land harder than adjectives.</a:t>
            </a:r>
            <a:endParaRPr lang="en-US" sz="1200" dirty="0"/>
          </a:p>
          <a:p>
            <a:endParaRPr lang="en-US" dirty="0"/>
          </a:p>
          <a:p>
            <a:pPr defTabSz="1045251">
              <a:defRPr/>
            </a:pPr>
            <a:r>
              <a:rPr lang="en-US" dirty="0"/>
              <a:t>Brief statements-</a:t>
            </a:r>
            <a:r>
              <a:rPr lang="en-US" sz="1200" dirty="0">
                <a:solidFill>
                  <a:srgbClr val="445771"/>
                </a:solidFill>
                <a:latin typeface="Calibri" pitchFamily="34" charset="0"/>
                <a:ea typeface="Calibri" pitchFamily="34" charset="-122"/>
                <a:cs typeface="Calibri" pitchFamily="34" charset="-120"/>
              </a:rPr>
              <a:t>One idea per sentence. Momentum keeps reviewers reading.</a:t>
            </a:r>
            <a:endParaRPr lang="en-US" sz="1200" dirty="0"/>
          </a:p>
          <a:p>
            <a:endParaRPr lang="en-US" dirty="0"/>
          </a:p>
          <a:p>
            <a:r>
              <a:rPr lang="en-US" dirty="0"/>
              <a:t>Know your audience</a:t>
            </a:r>
          </a:p>
          <a:p>
            <a:endParaRPr lang="en-US" dirty="0"/>
          </a:p>
          <a:p>
            <a:endParaRPr lang="en-US" dirty="0"/>
          </a:p>
          <a:p>
            <a:r>
              <a:rPr lang="en-US" dirty="0"/>
              <a:t>Before you begin writing, typing, read the guidelines!</a:t>
            </a:r>
          </a:p>
        </p:txBody>
      </p:sp>
      <p:sp>
        <p:nvSpPr>
          <p:cNvPr id="4" name="Slide Number Placeholder 3"/>
          <p:cNvSpPr>
            <a:spLocks noGrp="1"/>
          </p:cNvSpPr>
          <p:nvPr>
            <p:ph type="sldNum" sz="quarter" idx="5"/>
          </p:nvPr>
        </p:nvSpPr>
        <p:spPr/>
        <p:txBody>
          <a:bodyPr/>
          <a:lstStyle/>
          <a:p>
            <a:fld id="{46BC8106-034A-47C1-ADA6-0A1F9E0E7474}" type="slidenum">
              <a:rPr lang="en-US" smtClean="0"/>
              <a:t>4</a:t>
            </a:fld>
            <a:endParaRPr lang="en-US" dirty="0"/>
          </a:p>
        </p:txBody>
      </p:sp>
    </p:spTree>
    <p:extLst>
      <p:ext uri="{BB962C8B-B14F-4D97-AF65-F5344CB8AC3E}">
        <p14:creationId xmlns:p14="http://schemas.microsoft.com/office/powerpoint/2010/main" val="183184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45251">
              <a:defRPr/>
            </a:pPr>
            <a:r>
              <a:rPr lang="en-US" sz="1200" dirty="0">
                <a:solidFill>
                  <a:srgbClr val="AFC1DB"/>
                </a:solidFill>
                <a:latin typeface="Calibri" pitchFamily="34" charset="0"/>
                <a:ea typeface="Calibri" pitchFamily="34" charset="-122"/>
                <a:cs typeface="Calibri" pitchFamily="34" charset="-120"/>
              </a:rPr>
              <a:t>Your abstract provides direction, but it is important to follow directions.</a:t>
            </a:r>
          </a:p>
          <a:p>
            <a:pPr defTabSz="1045251">
              <a:defRPr/>
            </a:pPr>
            <a:r>
              <a:rPr lang="en-US" sz="1200" dirty="0"/>
              <a:t>Writing our abstracts for submission  to a conference and presenting a poster or presentation is an exciting final step for the work you have done. </a:t>
            </a:r>
          </a:p>
          <a:p>
            <a:pPr defTabSz="1045251">
              <a:defRPr/>
            </a:pPr>
            <a:r>
              <a:rPr lang="en-US" sz="1200" dirty="0"/>
              <a:t>Conferences are great avenues for to disseminate, share new ideas that work, obtain feedback. </a:t>
            </a:r>
          </a:p>
          <a:p>
            <a:pPr defTabSz="1045251">
              <a:defRPr/>
            </a:pPr>
            <a:r>
              <a:rPr lang="en-US" sz="1200" dirty="0"/>
              <a:t>You also nudge others to think differently, differently about how they do things and  about the work you have done </a:t>
            </a:r>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5</a:t>
            </a:fld>
            <a:endParaRPr lang="en-US" dirty="0"/>
          </a:p>
        </p:txBody>
      </p:sp>
    </p:spTree>
    <p:extLst>
      <p:ext uri="{BB962C8B-B14F-4D97-AF65-F5344CB8AC3E}">
        <p14:creationId xmlns:p14="http://schemas.microsoft.com/office/powerpoint/2010/main" val="409211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49F1C-8940-B0DE-A211-6111D5A5F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403F9-AF45-4456-1222-F95F03B39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27191-8CB1-4989-55AE-60C925F3F88D}"/>
              </a:ext>
            </a:extLst>
          </p:cNvPr>
          <p:cNvSpPr>
            <a:spLocks noGrp="1"/>
          </p:cNvSpPr>
          <p:nvPr>
            <p:ph type="body" idx="1"/>
          </p:nvPr>
        </p:nvSpPr>
        <p:spPr/>
        <p:txBody>
          <a:bodyPr/>
          <a:lstStyle/>
          <a:p>
            <a:pPr defTabSz="1045251">
              <a:defRPr/>
            </a:pPr>
            <a:r>
              <a:rPr lang="en-US" sz="1400" dirty="0"/>
              <a:t>A call for abstracts will include instructions. </a:t>
            </a:r>
          </a:p>
          <a:p>
            <a:pPr defTabSz="1045251">
              <a:defRPr/>
            </a:pPr>
            <a:r>
              <a:rPr lang="en-US" sz="1400" dirty="0"/>
              <a:t>Read them! Follow them!</a:t>
            </a:r>
          </a:p>
          <a:p>
            <a:pPr defTabSz="1045251">
              <a:defRPr/>
            </a:pPr>
            <a:r>
              <a:rPr lang="en-US" sz="1400" dirty="0"/>
              <a:t>This includes standards, word limit, formatting and reviewer criteria. </a:t>
            </a:r>
          </a:p>
          <a:p>
            <a:pPr defTabSz="1045251">
              <a:defRPr/>
            </a:pPr>
            <a:r>
              <a:rPr lang="en-US" sz="1400" dirty="0"/>
              <a:t>These are the </a:t>
            </a:r>
            <a:r>
              <a:rPr lang="en-US" sz="1400" dirty="0" err="1"/>
              <a:t>NCONL</a:t>
            </a:r>
            <a:r>
              <a:rPr lang="en-US" sz="1400" dirty="0"/>
              <a:t> Abstract Guidelines. </a:t>
            </a:r>
            <a:endParaRPr lang="en-US" dirty="0"/>
          </a:p>
          <a:p>
            <a:pPr>
              <a:lnSpc>
                <a:spcPts val="2515"/>
              </a:lnSpc>
            </a:pPr>
            <a:endParaRPr lang="en-US" sz="1400" dirty="0"/>
          </a:p>
        </p:txBody>
      </p:sp>
      <p:sp>
        <p:nvSpPr>
          <p:cNvPr id="4" name="Slide Number Placeholder 3">
            <a:extLst>
              <a:ext uri="{FF2B5EF4-FFF2-40B4-BE49-F238E27FC236}">
                <a16:creationId xmlns:a16="http://schemas.microsoft.com/office/drawing/2014/main" id="{8513FD0C-AFF8-2A96-69A0-3AEBA76CA13B}"/>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64381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Chart your route before you write. </a:t>
            </a:r>
            <a:r>
              <a:rPr lang="en-US" sz="1200" dirty="0"/>
              <a:t>Plan ahead, set goals when you start your project. Abstracts should never be an afterthought. </a:t>
            </a:r>
          </a:p>
          <a:p>
            <a:r>
              <a:rPr lang="en-US" dirty="0"/>
              <a:t>Check the map. </a:t>
            </a:r>
            <a:r>
              <a:rPr lang="en-US" sz="1200" dirty="0">
                <a:solidFill>
                  <a:srgbClr val="445771"/>
                </a:solidFill>
                <a:latin typeface="Calibri" pitchFamily="34" charset="0"/>
                <a:ea typeface="Calibri" pitchFamily="34" charset="-122"/>
                <a:cs typeface="Calibri" pitchFamily="34" charset="-120"/>
              </a:rPr>
              <a:t>Note the theme, tracks, word limit, and exactly what reviewers score in the call for proposals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45771"/>
                </a:solidFill>
                <a:latin typeface="Calibri" pitchFamily="34" charset="0"/>
                <a:ea typeface="Calibri" pitchFamily="34" charset="-122"/>
                <a:cs typeface="Calibri" pitchFamily="34" charset="-120"/>
              </a:rPr>
              <a:t>Choose the destination. Match the level and interests of the people you want to reach.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45771"/>
                </a:solidFill>
                <a:latin typeface="Calibri" pitchFamily="34" charset="0"/>
                <a:ea typeface="Calibri" pitchFamily="34" charset="-122"/>
                <a:cs typeface="Calibri" pitchFamily="34" charset="-120"/>
              </a:rPr>
              <a:t>Cultivate the plan. Mark the deadline and leave room to draft, rest, and revise — never submit a first draft.</a:t>
            </a:r>
          </a:p>
          <a:p>
            <a:pPr defTabSz="1045251">
              <a:defRPr/>
            </a:pPr>
            <a:r>
              <a:rPr lang="en-US" sz="1200" dirty="0"/>
              <a:t> </a:t>
            </a:r>
          </a:p>
          <a:p>
            <a:pPr defTabSz="1045251">
              <a:defRPr/>
            </a:pPr>
            <a:r>
              <a:rPr lang="en-US" sz="1200" dirty="0"/>
              <a:t>Set the goals when you start your project, not at the end. </a:t>
            </a:r>
          </a:p>
          <a:p>
            <a:pPr defTabSz="1045251">
              <a:defRPr/>
            </a:pPr>
            <a:r>
              <a:rPr lang="en-US" sz="1200" dirty="0"/>
              <a:t>Identify your measures for success. After you've identified your measures to attain outcomes, then what are your steps to get there? </a:t>
            </a:r>
          </a:p>
          <a:p>
            <a:pPr defTabSz="1045251">
              <a:defRPr/>
            </a:pPr>
            <a:r>
              <a:rPr lang="en-US" sz="1200" dirty="0"/>
              <a:t>To avoid wondering if you measured anything at all, cultivate a plan. Once you are successful in this endeavor you will want to share your work so prepare for writing an abstract. </a:t>
            </a:r>
          </a:p>
          <a:p>
            <a:pPr defTabSz="1045251">
              <a:defRPr/>
            </a:pPr>
            <a:r>
              <a:rPr lang="en-US" sz="1200" dirty="0"/>
              <a:t>Don't think of an abstract after the project is done. If you have planned ahead you will know what approach was utilized </a:t>
            </a:r>
          </a:p>
          <a:p>
            <a:pPr defTabSz="1045251">
              <a:defRPr/>
            </a:pPr>
            <a:r>
              <a:rPr lang="en-US" sz="1200" dirty="0"/>
              <a:t>You do not want to be writing an abstract and trying to mold your work into a category where it does not fit or belong.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defTabSz="1045251">
              <a:defRPr/>
            </a:pPr>
            <a:r>
              <a:rPr lang="en-US" sz="1200" dirty="0">
                <a:solidFill>
                  <a:srgbClr val="AFC1DB"/>
                </a:solidFill>
                <a:latin typeface="Calibri" pitchFamily="34" charset="0"/>
                <a:ea typeface="Calibri" pitchFamily="34" charset="-122"/>
                <a:cs typeface="Calibri" pitchFamily="34" charset="-120"/>
              </a:rPr>
              <a:t>Great content wins the slot, but the details keep you on the road. Match the rules exactly.</a:t>
            </a:r>
            <a:endParaRPr lang="en-US" sz="1200" dirty="0"/>
          </a:p>
          <a:p>
            <a:pPr defTabSz="1045251">
              <a:defRPr/>
            </a:pPr>
            <a:r>
              <a:rPr lang="en-US" sz="1200" dirty="0">
                <a:solidFill>
                  <a:srgbClr val="AFC1DB"/>
                </a:solidFill>
                <a:latin typeface="Calibri" pitchFamily="34" charset="0"/>
                <a:ea typeface="Calibri" pitchFamily="34" charset="-122"/>
                <a:cs typeface="Calibri" pitchFamily="34" charset="-120"/>
              </a:rPr>
              <a:t>Land inside the limit.</a:t>
            </a:r>
            <a:endParaRPr lang="en-US" sz="1200" dirty="0"/>
          </a:p>
          <a:p>
            <a:pPr defTabSz="1045251">
              <a:defRPr/>
            </a:pPr>
            <a:r>
              <a:rPr lang="en-US" sz="1200" dirty="0">
                <a:solidFill>
                  <a:srgbClr val="AFC1DB"/>
                </a:solidFill>
                <a:latin typeface="Calibri" pitchFamily="34" charset="0"/>
                <a:ea typeface="Calibri" pitchFamily="34" charset="-122"/>
                <a:cs typeface="Calibri" pitchFamily="34" charset="-120"/>
              </a:rPr>
              <a:t>Typos read as carelessness. Get a second set of eyes.</a:t>
            </a:r>
            <a:endParaRPr lang="en-US" sz="1200" dirty="0"/>
          </a:p>
          <a:p>
            <a:pPr defTabSz="1045251">
              <a:defRPr/>
            </a:pPr>
            <a:r>
              <a:rPr lang="en-US" sz="1200" dirty="0">
                <a:solidFill>
                  <a:srgbClr val="445771"/>
                </a:solidFill>
                <a:latin typeface="Calibri" pitchFamily="34" charset="0"/>
                <a:ea typeface="Calibri" pitchFamily="34" charset="-122"/>
                <a:cs typeface="Calibri" pitchFamily="34" charset="-120"/>
              </a:rPr>
              <a:t>Revise, rest, and revise again</a:t>
            </a:r>
            <a:endParaRPr lang="en-US" sz="1200" dirty="0"/>
          </a:p>
          <a:p>
            <a:pPr defTabSz="1045251">
              <a:defRPr/>
            </a:pPr>
            <a:r>
              <a:rPr lang="en-US" sz="1200" dirty="0">
                <a:solidFill>
                  <a:srgbClr val="445771"/>
                </a:solidFill>
                <a:latin typeface="Calibri" pitchFamily="34" charset="0"/>
                <a:ea typeface="Calibri" pitchFamily="34" charset="-122"/>
                <a:cs typeface="Calibri" pitchFamily="34" charset="-120"/>
              </a:rPr>
              <a:t>Wrong length, wrong track, missing required fields.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6BC8106-034A-47C1-ADA6-0A1F9E0E7474}" type="slidenum">
              <a:rPr lang="en-US" smtClean="0"/>
              <a:t>9</a:t>
            </a:fld>
            <a:endParaRPr lang="en-US" dirty="0"/>
          </a:p>
        </p:txBody>
      </p:sp>
    </p:spTree>
    <p:extLst>
      <p:ext uri="{BB962C8B-B14F-4D97-AF65-F5344CB8AC3E}">
        <p14:creationId xmlns:p14="http://schemas.microsoft.com/office/powerpoint/2010/main" val="3329823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45251">
              <a:defRPr/>
            </a:pPr>
            <a:r>
              <a:rPr lang="en-US" sz="1400" dirty="0">
                <a:solidFill>
                  <a:srgbClr val="AFC1DB"/>
                </a:solidFill>
                <a:latin typeface="Calibri" pitchFamily="34" charset="0"/>
                <a:ea typeface="Calibri" pitchFamily="34" charset="-122"/>
                <a:cs typeface="Calibri" pitchFamily="34" charset="-120"/>
              </a:rPr>
              <a:t>Five stops, in order. Guide the reader through each one and your abstract charts its own course.</a:t>
            </a:r>
          </a:p>
          <a:p>
            <a:pPr defTabSz="1045251">
              <a:defRPr/>
            </a:pPr>
            <a:r>
              <a:rPr lang="en-US" sz="1400" dirty="0">
                <a:solidFill>
                  <a:srgbClr val="AFC1DB"/>
                </a:solidFill>
                <a:latin typeface="Calibri" pitchFamily="34" charset="0"/>
                <a:ea typeface="Calibri" pitchFamily="34" charset="-122"/>
                <a:cs typeface="Calibri" pitchFamily="34" charset="-120"/>
              </a:rPr>
              <a:t>Hook-Mark the starting point — the tension or opportunity that makes people set out.</a:t>
            </a:r>
            <a:endParaRPr lang="en-US" sz="1400" dirty="0"/>
          </a:p>
          <a:p>
            <a:pPr defTabSz="1045251">
              <a:defRPr/>
            </a:pPr>
            <a:r>
              <a:rPr lang="en-US" sz="1400" dirty="0"/>
              <a:t>Problem-</a:t>
            </a:r>
            <a:r>
              <a:rPr lang="en-US" sz="1400" dirty="0">
                <a:solidFill>
                  <a:srgbClr val="AFC1DB"/>
                </a:solidFill>
                <a:latin typeface="Calibri" pitchFamily="34" charset="0"/>
                <a:ea typeface="Calibri" pitchFamily="34" charset="-122"/>
                <a:cs typeface="Calibri" pitchFamily="34" charset="-120"/>
              </a:rPr>
              <a:t>Name the specific challenge and why it matters now.</a:t>
            </a:r>
            <a:endParaRPr lang="en-US" sz="1400" dirty="0"/>
          </a:p>
          <a:p>
            <a:pPr defTabSz="1045251">
              <a:defRPr/>
            </a:pPr>
            <a:r>
              <a:rPr lang="en-US" sz="1400" dirty="0"/>
              <a:t>Approach-</a:t>
            </a:r>
            <a:r>
              <a:rPr lang="en-US" sz="1400" dirty="0">
                <a:solidFill>
                  <a:srgbClr val="AFC1DB"/>
                </a:solidFill>
                <a:latin typeface="Calibri" pitchFamily="34" charset="0"/>
                <a:ea typeface="Calibri" pitchFamily="34" charset="-122"/>
                <a:cs typeface="Calibri" pitchFamily="34" charset="-120"/>
              </a:rPr>
              <a:t>Show the road you took or will share to address it.</a:t>
            </a:r>
            <a:endParaRPr lang="en-US" sz="1400" dirty="0"/>
          </a:p>
          <a:p>
            <a:pPr defTabSz="1045251">
              <a:defRPr/>
            </a:pPr>
            <a:r>
              <a:rPr lang="en-US" sz="1400" dirty="0"/>
              <a:t>Results-</a:t>
            </a:r>
            <a:r>
              <a:rPr lang="en-US" sz="1400" dirty="0">
                <a:solidFill>
                  <a:srgbClr val="AFC1DB"/>
                </a:solidFill>
                <a:latin typeface="Calibri" pitchFamily="34" charset="0"/>
                <a:ea typeface="Calibri" pitchFamily="34" charset="-122"/>
                <a:cs typeface="Calibri" pitchFamily="34" charset="-120"/>
              </a:rPr>
              <a:t>Point to the destination — the outcome, evidence, or insight you'll reveal.</a:t>
            </a:r>
            <a:endParaRPr lang="en-US" sz="1400" dirty="0"/>
          </a:p>
          <a:p>
            <a:pPr defTabSz="1045251">
              <a:defRPr/>
            </a:pPr>
            <a:r>
              <a:rPr lang="en-US" sz="1400" dirty="0"/>
              <a:t>Takeaway-</a:t>
            </a:r>
            <a:r>
              <a:rPr lang="en-US" sz="1400" dirty="0">
                <a:solidFill>
                  <a:srgbClr val="AFC1DB"/>
                </a:solidFill>
                <a:latin typeface="Calibri" pitchFamily="34" charset="0"/>
                <a:ea typeface="Calibri" pitchFamily="34" charset="-122"/>
                <a:cs typeface="Calibri" pitchFamily="34" charset="-120"/>
              </a:rPr>
              <a:t>Promise where the audience arrives, able to do more.</a:t>
            </a:r>
            <a:endParaRPr lang="en-US" sz="1400" dirty="0"/>
          </a:p>
          <a:p>
            <a:pPr defTabSz="1045251">
              <a:defRPr/>
            </a:pPr>
            <a:endParaRPr lang="en-US" sz="1400" dirty="0"/>
          </a:p>
          <a:p>
            <a:pPr defTabSz="1045251">
              <a:defRPr/>
            </a:pPr>
            <a:endParaRPr lang="en-US" sz="1400" dirty="0"/>
          </a:p>
          <a:p>
            <a:pPr defTabSz="1045251">
              <a:defRPr/>
            </a:pPr>
            <a:r>
              <a:rPr lang="en-US" sz="1400" dirty="0"/>
              <a:t>Share your success so that someone else can implement it to be successful themselves. Pay attention to the detail of how you develop your process or your project so people would always have that moment of enlightenment. You know those moments when you think to yourself, I should have come up with that!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91218-2E55-8B22-255B-E2574ADF5F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35A2C-88D0-43C3-A980-3938E6EAD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B0810-3671-434E-98F6-7365BFD04F36}"/>
              </a:ext>
            </a:extLst>
          </p:cNvPr>
          <p:cNvSpPr>
            <a:spLocks noGrp="1"/>
          </p:cNvSpPr>
          <p:nvPr>
            <p:ph type="body" idx="1"/>
          </p:nvPr>
        </p:nvSpPr>
        <p:spPr/>
        <p:txBody>
          <a:bodyPr/>
          <a:lstStyle/>
          <a:p>
            <a:r>
              <a:rPr lang="en-US" sz="1200"/>
              <a:t>When someone reads your abstract, you want them to say yes we need this in our conference! </a:t>
            </a:r>
          </a:p>
          <a:p>
            <a:r>
              <a:rPr lang="en-US" sz="1200"/>
              <a:t>This occurs with a well written introduction that draws in the reader. </a:t>
            </a:r>
          </a:p>
          <a:p>
            <a:r>
              <a:rPr lang="en-US" sz="1200"/>
              <a:t>You hook them by clearly identifying your project. This will set the direction and tone.</a:t>
            </a:r>
          </a:p>
          <a:p>
            <a:endParaRPr lang="en-US" sz="1200"/>
          </a:p>
          <a:p>
            <a:r>
              <a:rPr lang="en-US" sz="1200"/>
              <a:t>For QI/EBP this is your Local Problem or Project Trigger. </a:t>
            </a:r>
          </a:p>
          <a:p>
            <a:r>
              <a:rPr lang="en-US" sz="1200"/>
              <a:t>For Research this is the background, significance, and introduction</a:t>
            </a:r>
            <a:endParaRPr lang="en-US"/>
          </a:p>
          <a:p>
            <a:pPr defTabSz="1045251">
              <a:defRPr/>
            </a:pPr>
            <a:endParaRPr lang="en-US" dirty="0"/>
          </a:p>
        </p:txBody>
      </p:sp>
      <p:sp>
        <p:nvSpPr>
          <p:cNvPr id="4" name="Slide Number Placeholder 3">
            <a:extLst>
              <a:ext uri="{FF2B5EF4-FFF2-40B4-BE49-F238E27FC236}">
                <a16:creationId xmlns:a16="http://schemas.microsoft.com/office/drawing/2014/main" id="{086F4B52-0858-16DF-0F21-70CD2D6E3B2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55341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8/21/2026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n-US"/>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grpSp>
    </p:spTree>
    <p:extLst>
      <p:ext uri="{BB962C8B-B14F-4D97-AF65-F5344CB8AC3E}">
        <p14:creationId xmlns:p14="http://schemas.microsoft.com/office/powerpoint/2010/main" val="3779624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51425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845499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55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50405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8/21/2026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en-US"/>
          </a:p>
        </p:txBody>
      </p:sp>
    </p:spTree>
    <p:extLst>
      <p:ext uri="{BB962C8B-B14F-4D97-AF65-F5344CB8AC3E}">
        <p14:creationId xmlns:p14="http://schemas.microsoft.com/office/powerpoint/2010/main" val="66594190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3219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26959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592791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8/21/2026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0983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8/21/2026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451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8/21/2026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3938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8/21/2026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7015156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5.jpeg"/><Relationship Id="rId12" Type="http://schemas.microsoft.com/office/2007/relationships/diagramDrawing" Target="../diagrams/drawing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4.jpeg"/><Relationship Id="rId11" Type="http://schemas.openxmlformats.org/officeDocument/2006/relationships/diagramColors" Target="../diagrams/colors2.xml"/><Relationship Id="rId5" Type="http://schemas.openxmlformats.org/officeDocument/2006/relationships/image" Target="../media/image13.jpeg"/><Relationship Id="rId10" Type="http://schemas.openxmlformats.org/officeDocument/2006/relationships/diagramQuickStyle" Target="../diagrams/quickStyle2.xml"/><Relationship Id="rId4" Type="http://schemas.openxmlformats.org/officeDocument/2006/relationships/notesSlide" Target="../notesSlides/notesSlide15.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2.png"/><Relationship Id="rId2" Type="http://schemas.microsoft.com/office/2007/relationships/media" Target="../media/media19.m4a"/><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publicdomainpictures.net/en/view-image.php?image=1110&amp;picture=mile-marker" TargetMode="External"/><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7" Type="http://schemas.openxmlformats.org/officeDocument/2006/relationships/image" Target="../media/image2.png"/><Relationship Id="rId2" Type="http://schemas.microsoft.com/office/2007/relationships/media" Target="../media/media20.m4a"/><Relationship Id="rId1" Type="http://schemas.openxmlformats.org/officeDocument/2006/relationships/tags" Target="../tags/tag2.xml"/><Relationship Id="rId6" Type="http://schemas.openxmlformats.org/officeDocument/2006/relationships/image" Target="../media/image17.png"/><Relationship Id="rId5" Type="http://schemas.openxmlformats.org/officeDocument/2006/relationships/notesSlide" Target="../notesSlides/notesSlide18.xml"/><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microsoft.com/office/2007/relationships/media" Target="../media/media28.mp4"/><Relationship Id="rId7" Type="http://schemas.openxmlformats.org/officeDocument/2006/relationships/image" Target="../media/image23.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video" Target="../media/media28.mp4"/></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www.msn.com/en-us/news/technology/google-maps-now-offers-directions-based-on-popular-landmarks/ar-AA1Q1q5V" TargetMode="External"/><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4.xml"/><Relationship Id="rId7" Type="http://schemas.openxmlformats.org/officeDocument/2006/relationships/diagramLayout" Target="../diagrams/layout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7.jpeg"/><Relationship Id="rId10" Type="http://schemas.microsoft.com/office/2007/relationships/diagramDrawing" Target="../diagrams/drawing1.xml"/><Relationship Id="rId4" Type="http://schemas.openxmlformats.org/officeDocument/2006/relationships/notesSlide" Target="../notesSlides/notesSlide7.xml"/><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C93519-6B29-1346-9FCB-0835B80531A4}"/>
              </a:ext>
            </a:extLst>
          </p:cNvPr>
          <p:cNvSpPr>
            <a:spLocks noGrp="1"/>
          </p:cNvSpPr>
          <p:nvPr>
            <p:ph type="ctrTitle"/>
          </p:nvPr>
        </p:nvSpPr>
        <p:spPr>
          <a:xfrm>
            <a:off x="659230" y="1013722"/>
            <a:ext cx="10869750" cy="1237298"/>
          </a:xfrm>
        </p:spPr>
        <p:txBody>
          <a:bodyPr>
            <a:normAutofit/>
          </a:bodyPr>
          <a:lstStyle/>
          <a:p>
            <a:r>
              <a:rPr lang="en-US" sz="5600"/>
              <a:t>On the Road to Dissemination</a:t>
            </a:r>
          </a:p>
        </p:txBody>
      </p:sp>
      <p:sp>
        <p:nvSpPr>
          <p:cNvPr id="4" name="Subtitle 3">
            <a:extLst>
              <a:ext uri="{FF2B5EF4-FFF2-40B4-BE49-F238E27FC236}">
                <a16:creationId xmlns:a16="http://schemas.microsoft.com/office/drawing/2014/main" id="{6E661E49-0788-40C2-A5B6-638ADED71159}"/>
              </a:ext>
            </a:extLst>
          </p:cNvPr>
          <p:cNvSpPr>
            <a:spLocks noGrp="1"/>
          </p:cNvSpPr>
          <p:nvPr>
            <p:ph type="subTitle" idx="1"/>
          </p:nvPr>
        </p:nvSpPr>
        <p:spPr>
          <a:xfrm>
            <a:off x="659230" y="566008"/>
            <a:ext cx="10869750" cy="538636"/>
          </a:xfrm>
        </p:spPr>
        <p:txBody>
          <a:bodyPr>
            <a:normAutofit/>
          </a:bodyPr>
          <a:lstStyle/>
          <a:p>
            <a:pPr>
              <a:lnSpc>
                <a:spcPct val="102000"/>
              </a:lnSpc>
              <a:spcAft>
                <a:spcPts val="600"/>
              </a:spcAft>
            </a:pPr>
            <a:endParaRPr lang="en-US"/>
          </a:p>
          <a:p>
            <a:pPr>
              <a:lnSpc>
                <a:spcPct val="102000"/>
              </a:lnSpc>
              <a:spcAft>
                <a:spcPts val="600"/>
              </a:spcAft>
            </a:pPr>
            <a:endParaRPr lang="en-US"/>
          </a:p>
        </p:txBody>
      </p:sp>
      <p:sp>
        <p:nvSpPr>
          <p:cNvPr id="41"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8154184" y="2884231"/>
            <a:ext cx="3005889" cy="404622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alpha val="90000"/>
            </a:schemeClr>
          </a:solidFill>
          <a:ln w="0">
            <a:noFill/>
            <a:prstDash val="solid"/>
            <a:round/>
            <a:headEnd/>
            <a:tailEnd/>
          </a:ln>
        </p:spPr>
        <p:txBody>
          <a:bodyPr/>
          <a:lstStyle/>
          <a:p>
            <a:endParaRPr lang="en-US" dirty="0"/>
          </a:p>
        </p:txBody>
      </p:sp>
      <p:pic>
        <p:nvPicPr>
          <p:cNvPr id="25" name="Picture 24">
            <a:extLst>
              <a:ext uri="{FF2B5EF4-FFF2-40B4-BE49-F238E27FC236}">
                <a16:creationId xmlns:a16="http://schemas.microsoft.com/office/drawing/2014/main" id="{0461DC49-1338-C24E-A3BB-5919AD12F596}"/>
              </a:ext>
            </a:extLst>
          </p:cNvPr>
          <p:cNvPicPr>
            <a:picLocks noChangeAspect="1"/>
          </p:cNvPicPr>
          <p:nvPr/>
        </p:nvPicPr>
        <p:blipFill>
          <a:blip r:embed="rId5"/>
          <a:stretch/>
        </p:blipFill>
        <p:spPr>
          <a:xfrm>
            <a:off x="1990650" y="3056705"/>
            <a:ext cx="8272885" cy="2812781"/>
          </a:xfrm>
          <a:prstGeom prst="rect">
            <a:avLst/>
          </a:prstGeom>
        </p:spPr>
      </p:pic>
      <p:sp>
        <p:nvSpPr>
          <p:cNvPr id="43" name="Freeform 6">
            <a:extLst>
              <a:ext uri="{FF2B5EF4-FFF2-40B4-BE49-F238E27FC236}">
                <a16:creationId xmlns:a16="http://schemas.microsoft.com/office/drawing/2014/main" id="{6283F864-E3D1-457B-865A-DDC32254D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80808" y="1936677"/>
            <a:ext cx="3006491" cy="404622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alpha val="90000"/>
            </a:schemeClr>
          </a:solidFill>
          <a:ln w="0">
            <a:noFill/>
            <a:prstDash val="solid"/>
            <a:round/>
            <a:headEnd/>
            <a:tailEnd/>
          </a:ln>
        </p:spPr>
        <p:txBody>
          <a:bodyPr/>
          <a:lstStyle/>
          <a:p>
            <a:endParaRPr lang="en-US"/>
          </a:p>
        </p:txBody>
      </p:sp>
      <p:pic>
        <p:nvPicPr>
          <p:cNvPr id="7" name="Audio 6">
            <a:hlinkClick r:id="" action="ppaction://media"/>
            <a:extLst>
              <a:ext uri="{FF2B5EF4-FFF2-40B4-BE49-F238E27FC236}">
                <a16:creationId xmlns:a16="http://schemas.microsoft.com/office/drawing/2014/main" id="{2BAE7B55-4842-878B-AEEE-9CA99645094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465803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8959"/>
    </mc:Choice>
    <mc:Fallback xmlns="">
      <p:transition spd="slow" advTm="8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Text 1"/>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5" name="block card">
            <a:extLst>
              <a:ext uri="{C183D7F6-B498-43B3-948B-1728B52AA6E4}">
                <adec:decorative xmlns:adec="http://schemas.microsoft.com/office/drawing/2017/decorative" val="1"/>
              </a:ext>
            </a:extLst>
          </p:cNvPr>
          <p:cNvSpPr/>
          <p:nvPr/>
        </p:nvSpPr>
        <p:spPr>
          <a:xfrm>
            <a:off x="731520" y="2926080"/>
            <a:ext cx="1975104" cy="3048000"/>
          </a:xfrm>
          <a:prstGeom prst="rect">
            <a:avLst/>
          </a:prstGeom>
          <a:solidFill>
            <a:srgbClr val="40686B"/>
          </a:solidFill>
          <a:ln/>
        </p:spPr>
        <p:txBody>
          <a:bodyPr/>
          <a:lstStyle/>
          <a:p>
            <a:endParaRPr lang="en-US" sz="2400"/>
          </a:p>
        </p:txBody>
      </p:sp>
      <p:sp>
        <p:nvSpPr>
          <p:cNvPr id="6" name="number badge 1">
            <a:extLst>
              <a:ext uri="{C183D7F6-B498-43B3-948B-1728B52AA6E4}">
                <adec:decorative xmlns:adec="http://schemas.microsoft.com/office/drawing/2017/decorative" val="1"/>
              </a:ext>
            </a:extLst>
          </p:cNvPr>
          <p:cNvSpPr/>
          <p:nvPr/>
        </p:nvSpPr>
        <p:spPr>
          <a:xfrm>
            <a:off x="1353312" y="3267456"/>
            <a:ext cx="731520" cy="731520"/>
          </a:xfrm>
          <a:prstGeom prst="ellipse">
            <a:avLst/>
          </a:prstGeom>
          <a:solidFill>
            <a:schemeClr val="tx1">
              <a:lumMod val="75000"/>
              <a:lumOff val="25000"/>
            </a:schemeClr>
          </a:solidFill>
          <a:ln/>
        </p:spPr>
        <p:txBody>
          <a:bodyPr/>
          <a:lstStyle/>
          <a:p>
            <a:endParaRPr lang="en-US" sz="2400"/>
          </a:p>
        </p:txBody>
      </p:sp>
      <p:sp>
        <p:nvSpPr>
          <p:cNvPr id="7" name="Text 5"/>
          <p:cNvSpPr/>
          <p:nvPr/>
        </p:nvSpPr>
        <p:spPr>
          <a:xfrm>
            <a:off x="1353312"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1</a:t>
            </a:r>
            <a:endParaRPr lang="en-US" sz="2667" dirty="0"/>
          </a:p>
        </p:txBody>
      </p:sp>
      <p:sp>
        <p:nvSpPr>
          <p:cNvPr id="8" name="Text 6"/>
          <p:cNvSpPr/>
          <p:nvPr/>
        </p:nvSpPr>
        <p:spPr>
          <a:xfrm>
            <a:off x="731520"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Hook</a:t>
            </a:r>
            <a:endParaRPr lang="en-US" sz="2000" dirty="0">
              <a:solidFill>
                <a:schemeClr val="bg1"/>
              </a:solidFill>
            </a:endParaRPr>
          </a:p>
        </p:txBody>
      </p:sp>
      <p:sp>
        <p:nvSpPr>
          <p:cNvPr id="9" name="Text 7"/>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0" name="block card">
            <a:extLst>
              <a:ext uri="{C183D7F6-B498-43B3-948B-1728B52AA6E4}">
                <adec:decorative xmlns:adec="http://schemas.microsoft.com/office/drawing/2017/decorative" val="1"/>
              </a:ext>
            </a:extLst>
          </p:cNvPr>
          <p:cNvSpPr/>
          <p:nvPr/>
        </p:nvSpPr>
        <p:spPr>
          <a:xfrm>
            <a:off x="2950464" y="2926080"/>
            <a:ext cx="1975104" cy="3048000"/>
          </a:xfrm>
          <a:prstGeom prst="rect">
            <a:avLst/>
          </a:prstGeom>
          <a:solidFill>
            <a:srgbClr val="40686B"/>
          </a:solidFill>
          <a:ln/>
        </p:spPr>
        <p:txBody>
          <a:bodyPr/>
          <a:lstStyle/>
          <a:p>
            <a:endParaRPr lang="en-US" sz="2400"/>
          </a:p>
        </p:txBody>
      </p:sp>
      <p:sp>
        <p:nvSpPr>
          <p:cNvPr id="11" name="number badge 2">
            <a:extLst>
              <a:ext uri="{C183D7F6-B498-43B3-948B-1728B52AA6E4}">
                <adec:decorative xmlns:adec="http://schemas.microsoft.com/office/drawing/2017/decorative" val="1"/>
              </a:ext>
            </a:extLst>
          </p:cNvPr>
          <p:cNvSpPr/>
          <p:nvPr/>
        </p:nvSpPr>
        <p:spPr>
          <a:xfrm>
            <a:off x="3572256" y="3267456"/>
            <a:ext cx="731520" cy="731520"/>
          </a:xfrm>
          <a:prstGeom prst="ellipse">
            <a:avLst/>
          </a:prstGeom>
          <a:solidFill>
            <a:schemeClr val="tx1">
              <a:lumMod val="75000"/>
              <a:lumOff val="25000"/>
            </a:schemeClr>
          </a:solidFill>
          <a:ln/>
        </p:spPr>
        <p:txBody>
          <a:bodyPr/>
          <a:lstStyle/>
          <a:p>
            <a:endParaRPr lang="en-US" sz="2400"/>
          </a:p>
        </p:txBody>
      </p:sp>
      <p:sp>
        <p:nvSpPr>
          <p:cNvPr id="12" name="Text 10"/>
          <p:cNvSpPr/>
          <p:nvPr/>
        </p:nvSpPr>
        <p:spPr>
          <a:xfrm>
            <a:off x="3572256"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2</a:t>
            </a:r>
            <a:endParaRPr lang="en-US" sz="2667" dirty="0"/>
          </a:p>
        </p:txBody>
      </p:sp>
      <p:sp>
        <p:nvSpPr>
          <p:cNvPr id="13" name="Text 11"/>
          <p:cNvSpPr/>
          <p:nvPr/>
        </p:nvSpPr>
        <p:spPr>
          <a:xfrm>
            <a:off x="2950464"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Problem</a:t>
            </a:r>
            <a:endParaRPr lang="en-US" sz="2000" dirty="0">
              <a:solidFill>
                <a:schemeClr val="bg1"/>
              </a:solidFill>
            </a:endParaRPr>
          </a:p>
        </p:txBody>
      </p:sp>
      <p:sp>
        <p:nvSpPr>
          <p:cNvPr id="14" name="Text 12"/>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5" name="block card">
            <a:extLst>
              <a:ext uri="{C183D7F6-B498-43B3-948B-1728B52AA6E4}">
                <adec:decorative xmlns:adec="http://schemas.microsoft.com/office/drawing/2017/decorative" val="1"/>
              </a:ext>
            </a:extLst>
          </p:cNvPr>
          <p:cNvSpPr/>
          <p:nvPr/>
        </p:nvSpPr>
        <p:spPr>
          <a:xfrm>
            <a:off x="5169408" y="2926080"/>
            <a:ext cx="1975104" cy="3048000"/>
          </a:xfrm>
          <a:prstGeom prst="rect">
            <a:avLst/>
          </a:prstGeom>
          <a:solidFill>
            <a:srgbClr val="40686B"/>
          </a:solidFill>
          <a:ln/>
        </p:spPr>
        <p:txBody>
          <a:bodyPr/>
          <a:lstStyle/>
          <a:p>
            <a:endParaRPr lang="en-US" sz="2400"/>
          </a:p>
        </p:txBody>
      </p:sp>
      <p:sp>
        <p:nvSpPr>
          <p:cNvPr id="16" name="number badge 3">
            <a:extLst>
              <a:ext uri="{C183D7F6-B498-43B3-948B-1728B52AA6E4}">
                <adec:decorative xmlns:adec="http://schemas.microsoft.com/office/drawing/2017/decorative" val="1"/>
              </a:ext>
            </a:extLst>
          </p:cNvPr>
          <p:cNvSpPr/>
          <p:nvPr/>
        </p:nvSpPr>
        <p:spPr>
          <a:xfrm>
            <a:off x="5791200" y="3267456"/>
            <a:ext cx="731520" cy="731520"/>
          </a:xfrm>
          <a:prstGeom prst="ellipse">
            <a:avLst/>
          </a:prstGeom>
          <a:solidFill>
            <a:schemeClr val="tx1">
              <a:lumMod val="75000"/>
              <a:lumOff val="25000"/>
            </a:schemeClr>
          </a:solidFill>
          <a:ln/>
        </p:spPr>
        <p:txBody>
          <a:bodyPr/>
          <a:lstStyle/>
          <a:p>
            <a:endParaRPr lang="en-US" sz="2400"/>
          </a:p>
        </p:txBody>
      </p:sp>
      <p:sp>
        <p:nvSpPr>
          <p:cNvPr id="17" name="Text 15"/>
          <p:cNvSpPr/>
          <p:nvPr/>
        </p:nvSpPr>
        <p:spPr>
          <a:xfrm>
            <a:off x="5791200"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3</a:t>
            </a:r>
            <a:endParaRPr lang="en-US" sz="2667" dirty="0"/>
          </a:p>
        </p:txBody>
      </p:sp>
      <p:sp>
        <p:nvSpPr>
          <p:cNvPr id="18" name="Text 16"/>
          <p:cNvSpPr/>
          <p:nvPr/>
        </p:nvSpPr>
        <p:spPr>
          <a:xfrm>
            <a:off x="5169408"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Approach</a:t>
            </a:r>
            <a:endParaRPr lang="en-US" sz="2000" dirty="0">
              <a:solidFill>
                <a:schemeClr val="bg1"/>
              </a:solidFill>
            </a:endParaRPr>
          </a:p>
        </p:txBody>
      </p:sp>
      <p:sp>
        <p:nvSpPr>
          <p:cNvPr id="19" name="Text 17"/>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0" name="block card">
            <a:extLst>
              <a:ext uri="{C183D7F6-B498-43B3-948B-1728B52AA6E4}">
                <adec:decorative xmlns:adec="http://schemas.microsoft.com/office/drawing/2017/decorative" val="1"/>
              </a:ext>
            </a:extLst>
          </p:cNvPr>
          <p:cNvSpPr/>
          <p:nvPr/>
        </p:nvSpPr>
        <p:spPr>
          <a:xfrm>
            <a:off x="7388352" y="2926080"/>
            <a:ext cx="1975104" cy="3048000"/>
          </a:xfrm>
          <a:prstGeom prst="rect">
            <a:avLst/>
          </a:prstGeom>
          <a:solidFill>
            <a:srgbClr val="40686B"/>
          </a:solidFill>
          <a:ln/>
        </p:spPr>
        <p:txBody>
          <a:bodyPr/>
          <a:lstStyle/>
          <a:p>
            <a:endParaRPr lang="en-US" sz="2400"/>
          </a:p>
        </p:txBody>
      </p:sp>
      <p:sp>
        <p:nvSpPr>
          <p:cNvPr id="21" name="number badge 4">
            <a:extLst>
              <a:ext uri="{C183D7F6-B498-43B3-948B-1728B52AA6E4}">
                <adec:decorative xmlns:adec="http://schemas.microsoft.com/office/drawing/2017/decorative" val="1"/>
              </a:ext>
            </a:extLst>
          </p:cNvPr>
          <p:cNvSpPr/>
          <p:nvPr/>
        </p:nvSpPr>
        <p:spPr>
          <a:xfrm>
            <a:off x="8010144" y="3267456"/>
            <a:ext cx="731520" cy="731520"/>
          </a:xfrm>
          <a:prstGeom prst="ellipse">
            <a:avLst/>
          </a:prstGeom>
          <a:solidFill>
            <a:schemeClr val="tx1">
              <a:lumMod val="75000"/>
              <a:lumOff val="25000"/>
            </a:schemeClr>
          </a:solidFill>
          <a:ln/>
        </p:spPr>
        <p:txBody>
          <a:bodyPr/>
          <a:lstStyle/>
          <a:p>
            <a:endParaRPr lang="en-US" sz="2400"/>
          </a:p>
        </p:txBody>
      </p:sp>
      <p:sp>
        <p:nvSpPr>
          <p:cNvPr id="22" name="Text 20"/>
          <p:cNvSpPr/>
          <p:nvPr/>
        </p:nvSpPr>
        <p:spPr>
          <a:xfrm>
            <a:off x="8010144"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4</a:t>
            </a:r>
            <a:endParaRPr lang="en-US" sz="2667" dirty="0"/>
          </a:p>
        </p:txBody>
      </p:sp>
      <p:sp>
        <p:nvSpPr>
          <p:cNvPr id="23" name="Text 21"/>
          <p:cNvSpPr/>
          <p:nvPr/>
        </p:nvSpPr>
        <p:spPr>
          <a:xfrm>
            <a:off x="7388352"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Results</a:t>
            </a:r>
            <a:endParaRPr lang="en-US" sz="2000" dirty="0">
              <a:solidFill>
                <a:schemeClr val="bg1"/>
              </a:solidFill>
            </a:endParaRPr>
          </a:p>
        </p:txBody>
      </p:sp>
      <p:sp>
        <p:nvSpPr>
          <p:cNvPr id="24" name="Text 22"/>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5" name="block card">
            <a:extLst>
              <a:ext uri="{C183D7F6-B498-43B3-948B-1728B52AA6E4}">
                <adec:decorative xmlns:adec="http://schemas.microsoft.com/office/drawing/2017/decorative" val="1"/>
              </a:ext>
            </a:extLst>
          </p:cNvPr>
          <p:cNvSpPr/>
          <p:nvPr/>
        </p:nvSpPr>
        <p:spPr>
          <a:xfrm>
            <a:off x="9607296" y="2926080"/>
            <a:ext cx="1975104" cy="3048000"/>
          </a:xfrm>
          <a:prstGeom prst="rect">
            <a:avLst/>
          </a:prstGeom>
          <a:solidFill>
            <a:srgbClr val="40686B"/>
          </a:solidFill>
          <a:ln/>
        </p:spPr>
        <p:txBody>
          <a:bodyPr/>
          <a:lstStyle/>
          <a:p>
            <a:endParaRPr lang="en-US" sz="2400"/>
          </a:p>
        </p:txBody>
      </p:sp>
      <p:sp>
        <p:nvSpPr>
          <p:cNvPr id="26" name="number badge 5">
            <a:extLst>
              <a:ext uri="{C183D7F6-B498-43B3-948B-1728B52AA6E4}">
                <adec:decorative xmlns:adec="http://schemas.microsoft.com/office/drawing/2017/decorative" val="1"/>
              </a:ext>
            </a:extLst>
          </p:cNvPr>
          <p:cNvSpPr/>
          <p:nvPr/>
        </p:nvSpPr>
        <p:spPr>
          <a:xfrm>
            <a:off x="10229088" y="3267456"/>
            <a:ext cx="731520" cy="731520"/>
          </a:xfrm>
          <a:prstGeom prst="ellipse">
            <a:avLst/>
          </a:prstGeom>
          <a:solidFill>
            <a:schemeClr val="tx1">
              <a:lumMod val="75000"/>
              <a:lumOff val="25000"/>
            </a:schemeClr>
          </a:solidFill>
          <a:ln/>
        </p:spPr>
        <p:txBody>
          <a:bodyPr/>
          <a:lstStyle/>
          <a:p>
            <a:endParaRPr lang="en-US" sz="2400"/>
          </a:p>
        </p:txBody>
      </p:sp>
      <p:sp>
        <p:nvSpPr>
          <p:cNvPr id="27" name="Text 25"/>
          <p:cNvSpPr/>
          <p:nvPr/>
        </p:nvSpPr>
        <p:spPr>
          <a:xfrm>
            <a:off x="10229088"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5</a:t>
            </a:r>
            <a:endParaRPr lang="en-US" sz="2667" dirty="0"/>
          </a:p>
        </p:txBody>
      </p:sp>
      <p:sp>
        <p:nvSpPr>
          <p:cNvPr id="28" name="Text 26"/>
          <p:cNvSpPr/>
          <p:nvPr/>
        </p:nvSpPr>
        <p:spPr>
          <a:xfrm>
            <a:off x="9607296"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Takeaway</a:t>
            </a:r>
            <a:endParaRPr lang="en-US" sz="2000" dirty="0">
              <a:solidFill>
                <a:schemeClr val="bg1"/>
              </a:solidFill>
            </a:endParaRPr>
          </a:p>
        </p:txBody>
      </p:sp>
      <p:sp>
        <p:nvSpPr>
          <p:cNvPr id="29" name="Text 27"/>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36" name="Audio 35">
            <a:hlinkClick r:id="" action="ppaction://media"/>
            <a:extLst>
              <a:ext uri="{FF2B5EF4-FFF2-40B4-BE49-F238E27FC236}">
                <a16:creationId xmlns:a16="http://schemas.microsoft.com/office/drawing/2014/main" id="{0B222973-2CEE-1086-E205-12AE9FB9F32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67787"/>
    </mc:Choice>
    <mc:Fallback xmlns="">
      <p:transition spd="slow" advTm="67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1BF66CAF-2D1D-C028-486A-2368EF645ABD}"/>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8D71002C-E2AA-B764-B9F6-A4E48B3207E6}"/>
              </a:ext>
            </a:extLst>
          </p:cNvPr>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a:extLst>
              <a:ext uri="{FF2B5EF4-FFF2-40B4-BE49-F238E27FC236}">
                <a16:creationId xmlns:a16="http://schemas.microsoft.com/office/drawing/2014/main" id="{A8A56AB5-F755-20A5-EE9E-F5332A5D8BC1}"/>
              </a:ext>
            </a:extLst>
          </p:cNvPr>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5" name="block card">
            <a:extLst>
              <a:ext uri="{FF2B5EF4-FFF2-40B4-BE49-F238E27FC236}">
                <a16:creationId xmlns:a16="http://schemas.microsoft.com/office/drawing/2014/main" id="{7E3F30F8-4F31-0ADF-2B45-8E6509FC1622}"/>
              </a:ext>
              <a:ext uri="{C183D7F6-B498-43B3-948B-1728B52AA6E4}">
                <adec:decorative xmlns:adec="http://schemas.microsoft.com/office/drawing/2017/decorative" val="1"/>
              </a:ext>
            </a:extLst>
          </p:cNvPr>
          <p:cNvSpPr/>
          <p:nvPr/>
        </p:nvSpPr>
        <p:spPr>
          <a:xfrm>
            <a:off x="731520" y="2926080"/>
            <a:ext cx="1975104" cy="3048000"/>
          </a:xfrm>
          <a:prstGeom prst="rect">
            <a:avLst/>
          </a:prstGeom>
          <a:solidFill>
            <a:srgbClr val="40686B"/>
          </a:solidFill>
          <a:ln/>
        </p:spPr>
        <p:txBody>
          <a:bodyPr/>
          <a:lstStyle/>
          <a:p>
            <a:endParaRPr lang="en-US" sz="2400"/>
          </a:p>
        </p:txBody>
      </p:sp>
      <p:sp>
        <p:nvSpPr>
          <p:cNvPr id="6" name="number badge 1">
            <a:extLst>
              <a:ext uri="{FF2B5EF4-FFF2-40B4-BE49-F238E27FC236}">
                <a16:creationId xmlns:a16="http://schemas.microsoft.com/office/drawing/2014/main" id="{89F9DBBC-7B57-4E84-9EB5-1AD4BA50D23F}"/>
              </a:ext>
              <a:ext uri="{C183D7F6-B498-43B3-948B-1728B52AA6E4}">
                <adec:decorative xmlns:adec="http://schemas.microsoft.com/office/drawing/2017/decorative" val="1"/>
              </a:ext>
            </a:extLst>
          </p:cNvPr>
          <p:cNvSpPr/>
          <p:nvPr/>
        </p:nvSpPr>
        <p:spPr>
          <a:xfrm>
            <a:off x="1353312" y="3267456"/>
            <a:ext cx="731520" cy="731520"/>
          </a:xfrm>
          <a:prstGeom prst="ellipse">
            <a:avLst/>
          </a:prstGeom>
          <a:solidFill>
            <a:schemeClr val="tx1">
              <a:lumMod val="75000"/>
              <a:lumOff val="25000"/>
            </a:schemeClr>
          </a:solidFill>
          <a:ln/>
        </p:spPr>
        <p:txBody>
          <a:bodyPr/>
          <a:lstStyle/>
          <a:p>
            <a:endParaRPr lang="en-US" sz="2400"/>
          </a:p>
        </p:txBody>
      </p:sp>
      <p:sp>
        <p:nvSpPr>
          <p:cNvPr id="7" name="Text 5">
            <a:extLst>
              <a:ext uri="{FF2B5EF4-FFF2-40B4-BE49-F238E27FC236}">
                <a16:creationId xmlns:a16="http://schemas.microsoft.com/office/drawing/2014/main" id="{5310283B-3AEE-8169-16BC-44A4B0E74BE0}"/>
              </a:ext>
            </a:extLst>
          </p:cNvPr>
          <p:cNvSpPr/>
          <p:nvPr/>
        </p:nvSpPr>
        <p:spPr>
          <a:xfrm>
            <a:off x="1353312"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1</a:t>
            </a:r>
            <a:endParaRPr lang="en-US" sz="2667" dirty="0"/>
          </a:p>
        </p:txBody>
      </p:sp>
      <p:sp>
        <p:nvSpPr>
          <p:cNvPr id="8" name="Text 6">
            <a:extLst>
              <a:ext uri="{FF2B5EF4-FFF2-40B4-BE49-F238E27FC236}">
                <a16:creationId xmlns:a16="http://schemas.microsoft.com/office/drawing/2014/main" id="{D06BBE43-251C-FEEC-5A36-77AD7E0A4E7E}"/>
              </a:ext>
            </a:extLst>
          </p:cNvPr>
          <p:cNvSpPr/>
          <p:nvPr/>
        </p:nvSpPr>
        <p:spPr>
          <a:xfrm>
            <a:off x="731520"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Hook</a:t>
            </a:r>
            <a:endParaRPr lang="en-US" sz="2000" dirty="0">
              <a:solidFill>
                <a:schemeClr val="bg1"/>
              </a:solidFill>
            </a:endParaRPr>
          </a:p>
        </p:txBody>
      </p:sp>
      <p:sp>
        <p:nvSpPr>
          <p:cNvPr id="9" name="Text 7">
            <a:extLst>
              <a:ext uri="{FF2B5EF4-FFF2-40B4-BE49-F238E27FC236}">
                <a16:creationId xmlns:a16="http://schemas.microsoft.com/office/drawing/2014/main" id="{2BB469E9-0B90-B090-DEDB-0315E2FAB095}"/>
              </a:ext>
            </a:extLst>
          </p:cNvPr>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4" name="Text 12">
            <a:extLst>
              <a:ext uri="{FF2B5EF4-FFF2-40B4-BE49-F238E27FC236}">
                <a16:creationId xmlns:a16="http://schemas.microsoft.com/office/drawing/2014/main" id="{BF08EB38-5F93-D52C-7FB2-0C6E9C145F37}"/>
              </a:ext>
            </a:extLst>
          </p:cNvPr>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9" name="Text 17">
            <a:extLst>
              <a:ext uri="{FF2B5EF4-FFF2-40B4-BE49-F238E27FC236}">
                <a16:creationId xmlns:a16="http://schemas.microsoft.com/office/drawing/2014/main" id="{BB73E448-835C-28C2-8A52-BFD88BB773EA}"/>
              </a:ext>
            </a:extLst>
          </p:cNvPr>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4" name="Text 22">
            <a:extLst>
              <a:ext uri="{FF2B5EF4-FFF2-40B4-BE49-F238E27FC236}">
                <a16:creationId xmlns:a16="http://schemas.microsoft.com/office/drawing/2014/main" id="{A36F999A-4FEA-966F-6436-AC4EB565F859}"/>
              </a:ext>
            </a:extLst>
          </p:cNvPr>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9" name="Text 27">
            <a:extLst>
              <a:ext uri="{FF2B5EF4-FFF2-40B4-BE49-F238E27FC236}">
                <a16:creationId xmlns:a16="http://schemas.microsoft.com/office/drawing/2014/main" id="{7ECC8DF7-A034-AD51-08B2-719386B0BD85}"/>
              </a:ext>
            </a:extLst>
          </p:cNvPr>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a:extLst>
              <a:ext uri="{FF2B5EF4-FFF2-40B4-BE49-F238E27FC236}">
                <a16:creationId xmlns:a16="http://schemas.microsoft.com/office/drawing/2014/main" id="{AD8D59A9-E394-2C7F-1524-E18C883B04DA}"/>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11" name="Audio 10">
            <a:hlinkClick r:id="" action="ppaction://media"/>
            <a:extLst>
              <a:ext uri="{FF2B5EF4-FFF2-40B4-BE49-F238E27FC236}">
                <a16:creationId xmlns:a16="http://schemas.microsoft.com/office/drawing/2014/main" id="{54CDB341-BF77-A514-94A2-C4A50A4F68B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10707450"/>
      </p:ext>
    </p:extLst>
  </p:cSld>
  <p:clrMapOvr>
    <a:masterClrMapping/>
  </p:clrMapOvr>
  <mc:AlternateContent xmlns:mc="http://schemas.openxmlformats.org/markup-compatibility/2006" xmlns:p14="http://schemas.microsoft.com/office/powerpoint/2010/main">
    <mc:Choice Requires="p14">
      <p:transition spd="slow" p14:dur="2000" advTm="29830"/>
    </mc:Choice>
    <mc:Fallback xmlns="">
      <p:transition spd="slow" advTm="29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FC508DB7-EBEE-6287-8D85-9045079F369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210B74FF-F275-9F1C-17B0-40EA6E9B0957}"/>
              </a:ext>
            </a:extLst>
          </p:cNvPr>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a:extLst>
              <a:ext uri="{FF2B5EF4-FFF2-40B4-BE49-F238E27FC236}">
                <a16:creationId xmlns:a16="http://schemas.microsoft.com/office/drawing/2014/main" id="{18D72783-7D14-E4B2-DBF3-DA4DA4F02AE8}"/>
              </a:ext>
            </a:extLst>
          </p:cNvPr>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9" name="Text 7">
            <a:extLst>
              <a:ext uri="{FF2B5EF4-FFF2-40B4-BE49-F238E27FC236}">
                <a16:creationId xmlns:a16="http://schemas.microsoft.com/office/drawing/2014/main" id="{5B251E2C-9454-E82C-B185-416E3B6A7DF3}"/>
              </a:ext>
            </a:extLst>
          </p:cNvPr>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0" name="block card">
            <a:extLst>
              <a:ext uri="{FF2B5EF4-FFF2-40B4-BE49-F238E27FC236}">
                <a16:creationId xmlns:a16="http://schemas.microsoft.com/office/drawing/2014/main" id="{A22FBBA8-5D99-8010-5463-19FECE59ED4E}"/>
              </a:ext>
              <a:ext uri="{C183D7F6-B498-43B3-948B-1728B52AA6E4}">
                <adec:decorative xmlns:adec="http://schemas.microsoft.com/office/drawing/2017/decorative" val="1"/>
              </a:ext>
            </a:extLst>
          </p:cNvPr>
          <p:cNvSpPr/>
          <p:nvPr/>
        </p:nvSpPr>
        <p:spPr>
          <a:xfrm>
            <a:off x="2950464" y="2926080"/>
            <a:ext cx="1975104" cy="3048000"/>
          </a:xfrm>
          <a:prstGeom prst="rect">
            <a:avLst/>
          </a:prstGeom>
          <a:solidFill>
            <a:srgbClr val="40686B"/>
          </a:solidFill>
          <a:ln/>
        </p:spPr>
        <p:txBody>
          <a:bodyPr/>
          <a:lstStyle/>
          <a:p>
            <a:endParaRPr lang="en-US" sz="2400"/>
          </a:p>
        </p:txBody>
      </p:sp>
      <p:sp>
        <p:nvSpPr>
          <p:cNvPr id="11" name="number badge 2">
            <a:extLst>
              <a:ext uri="{FF2B5EF4-FFF2-40B4-BE49-F238E27FC236}">
                <a16:creationId xmlns:a16="http://schemas.microsoft.com/office/drawing/2014/main" id="{702FE6CD-D143-2810-6AE4-264BF7FB13CF}"/>
              </a:ext>
              <a:ext uri="{C183D7F6-B498-43B3-948B-1728B52AA6E4}">
                <adec:decorative xmlns:adec="http://schemas.microsoft.com/office/drawing/2017/decorative" val="1"/>
              </a:ext>
            </a:extLst>
          </p:cNvPr>
          <p:cNvSpPr/>
          <p:nvPr/>
        </p:nvSpPr>
        <p:spPr>
          <a:xfrm>
            <a:off x="3572256" y="3267456"/>
            <a:ext cx="731520" cy="731520"/>
          </a:xfrm>
          <a:prstGeom prst="ellipse">
            <a:avLst/>
          </a:prstGeom>
          <a:solidFill>
            <a:schemeClr val="tx1">
              <a:lumMod val="75000"/>
              <a:lumOff val="25000"/>
            </a:schemeClr>
          </a:solidFill>
          <a:ln/>
        </p:spPr>
        <p:txBody>
          <a:bodyPr/>
          <a:lstStyle/>
          <a:p>
            <a:endParaRPr lang="en-US" sz="2400"/>
          </a:p>
        </p:txBody>
      </p:sp>
      <p:sp>
        <p:nvSpPr>
          <p:cNvPr id="12" name="Text 10">
            <a:extLst>
              <a:ext uri="{FF2B5EF4-FFF2-40B4-BE49-F238E27FC236}">
                <a16:creationId xmlns:a16="http://schemas.microsoft.com/office/drawing/2014/main" id="{3E83F980-CCDC-A867-4986-C9BA033AB92D}"/>
              </a:ext>
            </a:extLst>
          </p:cNvPr>
          <p:cNvSpPr/>
          <p:nvPr/>
        </p:nvSpPr>
        <p:spPr>
          <a:xfrm>
            <a:off x="3572256"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2</a:t>
            </a:r>
            <a:endParaRPr lang="en-US" sz="2667" dirty="0"/>
          </a:p>
        </p:txBody>
      </p:sp>
      <p:sp>
        <p:nvSpPr>
          <p:cNvPr id="13" name="Text 11">
            <a:extLst>
              <a:ext uri="{FF2B5EF4-FFF2-40B4-BE49-F238E27FC236}">
                <a16:creationId xmlns:a16="http://schemas.microsoft.com/office/drawing/2014/main" id="{84F9B492-0E08-6C7B-D9D7-298BDC9443DC}"/>
              </a:ext>
            </a:extLst>
          </p:cNvPr>
          <p:cNvSpPr/>
          <p:nvPr/>
        </p:nvSpPr>
        <p:spPr>
          <a:xfrm>
            <a:off x="2950464"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Problem</a:t>
            </a:r>
            <a:endParaRPr lang="en-US" sz="2000" dirty="0">
              <a:solidFill>
                <a:schemeClr val="bg1"/>
              </a:solidFill>
            </a:endParaRPr>
          </a:p>
        </p:txBody>
      </p:sp>
      <p:sp>
        <p:nvSpPr>
          <p:cNvPr id="14" name="Text 12">
            <a:extLst>
              <a:ext uri="{FF2B5EF4-FFF2-40B4-BE49-F238E27FC236}">
                <a16:creationId xmlns:a16="http://schemas.microsoft.com/office/drawing/2014/main" id="{39C028E3-586B-CB55-0BCC-5BD17709D412}"/>
              </a:ext>
            </a:extLst>
          </p:cNvPr>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9" name="Text 17">
            <a:extLst>
              <a:ext uri="{FF2B5EF4-FFF2-40B4-BE49-F238E27FC236}">
                <a16:creationId xmlns:a16="http://schemas.microsoft.com/office/drawing/2014/main" id="{5206EFEC-22F0-E0CF-98AB-7610F8919139}"/>
              </a:ext>
            </a:extLst>
          </p:cNvPr>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4" name="Text 22">
            <a:extLst>
              <a:ext uri="{FF2B5EF4-FFF2-40B4-BE49-F238E27FC236}">
                <a16:creationId xmlns:a16="http://schemas.microsoft.com/office/drawing/2014/main" id="{EE58ED2E-320F-C510-27DA-D67A467C67BA}"/>
              </a:ext>
            </a:extLst>
          </p:cNvPr>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9" name="Text 27">
            <a:extLst>
              <a:ext uri="{FF2B5EF4-FFF2-40B4-BE49-F238E27FC236}">
                <a16:creationId xmlns:a16="http://schemas.microsoft.com/office/drawing/2014/main" id="{F368CFED-C29C-9538-B18E-88AF1FB50517}"/>
              </a:ext>
            </a:extLst>
          </p:cNvPr>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a:extLst>
              <a:ext uri="{FF2B5EF4-FFF2-40B4-BE49-F238E27FC236}">
                <a16:creationId xmlns:a16="http://schemas.microsoft.com/office/drawing/2014/main" id="{6B42D487-9118-C3CB-BB4A-517733A56670}"/>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6" name="Audio 5">
            <a:hlinkClick r:id="" action="ppaction://media"/>
            <a:extLst>
              <a:ext uri="{FF2B5EF4-FFF2-40B4-BE49-F238E27FC236}">
                <a16:creationId xmlns:a16="http://schemas.microsoft.com/office/drawing/2014/main" id="{8772E7BD-60D2-CFAD-8FDB-6B3E44ABBAC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6175270"/>
      </p:ext>
    </p:extLst>
  </p:cSld>
  <p:clrMapOvr>
    <a:masterClrMapping/>
  </p:clrMapOvr>
  <mc:AlternateContent xmlns:mc="http://schemas.openxmlformats.org/markup-compatibility/2006" xmlns:p14="http://schemas.microsoft.com/office/powerpoint/2010/main">
    <mc:Choice Requires="p14">
      <p:transition spd="slow" p14:dur="2000" advTm="34472"/>
    </mc:Choice>
    <mc:Fallback xmlns="">
      <p:transition spd="slow" advTm="34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E0236EEA-E813-EC99-507C-CF312170BA60}"/>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13FFDD9D-167C-D4B5-FE9B-9975586F8950}"/>
              </a:ext>
            </a:extLst>
          </p:cNvPr>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a:extLst>
              <a:ext uri="{FF2B5EF4-FFF2-40B4-BE49-F238E27FC236}">
                <a16:creationId xmlns:a16="http://schemas.microsoft.com/office/drawing/2014/main" id="{771689E5-215B-4813-FD8D-B466EBB8675D}"/>
              </a:ext>
            </a:extLst>
          </p:cNvPr>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9" name="Text 7">
            <a:extLst>
              <a:ext uri="{FF2B5EF4-FFF2-40B4-BE49-F238E27FC236}">
                <a16:creationId xmlns:a16="http://schemas.microsoft.com/office/drawing/2014/main" id="{AE7DD26C-C56C-BEF7-E4E3-8D80ECFE8E39}"/>
              </a:ext>
            </a:extLst>
          </p:cNvPr>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4" name="Text 12">
            <a:extLst>
              <a:ext uri="{FF2B5EF4-FFF2-40B4-BE49-F238E27FC236}">
                <a16:creationId xmlns:a16="http://schemas.microsoft.com/office/drawing/2014/main" id="{22B7B2A0-88DF-73AC-F6F5-F8EB5FE04D05}"/>
              </a:ext>
            </a:extLst>
          </p:cNvPr>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5" name="block card">
            <a:extLst>
              <a:ext uri="{FF2B5EF4-FFF2-40B4-BE49-F238E27FC236}">
                <a16:creationId xmlns:a16="http://schemas.microsoft.com/office/drawing/2014/main" id="{7421ACB6-14E6-7738-C8CB-D4651FEDF209}"/>
              </a:ext>
              <a:ext uri="{C183D7F6-B498-43B3-948B-1728B52AA6E4}">
                <adec:decorative xmlns:adec="http://schemas.microsoft.com/office/drawing/2017/decorative" val="1"/>
              </a:ext>
            </a:extLst>
          </p:cNvPr>
          <p:cNvSpPr/>
          <p:nvPr/>
        </p:nvSpPr>
        <p:spPr>
          <a:xfrm>
            <a:off x="5169408" y="2926080"/>
            <a:ext cx="1975104" cy="3048000"/>
          </a:xfrm>
          <a:prstGeom prst="rect">
            <a:avLst/>
          </a:prstGeom>
          <a:solidFill>
            <a:srgbClr val="40686B"/>
          </a:solidFill>
          <a:ln/>
        </p:spPr>
        <p:txBody>
          <a:bodyPr/>
          <a:lstStyle/>
          <a:p>
            <a:endParaRPr lang="en-US" sz="2400"/>
          </a:p>
        </p:txBody>
      </p:sp>
      <p:sp>
        <p:nvSpPr>
          <p:cNvPr id="16" name="number badge 3">
            <a:extLst>
              <a:ext uri="{FF2B5EF4-FFF2-40B4-BE49-F238E27FC236}">
                <a16:creationId xmlns:a16="http://schemas.microsoft.com/office/drawing/2014/main" id="{2267D171-8C0F-278C-FB39-2838A86DF83B}"/>
              </a:ext>
              <a:ext uri="{C183D7F6-B498-43B3-948B-1728B52AA6E4}">
                <adec:decorative xmlns:adec="http://schemas.microsoft.com/office/drawing/2017/decorative" val="1"/>
              </a:ext>
            </a:extLst>
          </p:cNvPr>
          <p:cNvSpPr/>
          <p:nvPr/>
        </p:nvSpPr>
        <p:spPr>
          <a:xfrm>
            <a:off x="5791200" y="3267456"/>
            <a:ext cx="731520" cy="731520"/>
          </a:xfrm>
          <a:prstGeom prst="ellipse">
            <a:avLst/>
          </a:prstGeom>
          <a:solidFill>
            <a:schemeClr val="tx1">
              <a:lumMod val="75000"/>
              <a:lumOff val="25000"/>
            </a:schemeClr>
          </a:solidFill>
          <a:ln/>
        </p:spPr>
        <p:txBody>
          <a:bodyPr/>
          <a:lstStyle/>
          <a:p>
            <a:endParaRPr lang="en-US" sz="2400"/>
          </a:p>
        </p:txBody>
      </p:sp>
      <p:sp>
        <p:nvSpPr>
          <p:cNvPr id="17" name="Text 15">
            <a:extLst>
              <a:ext uri="{FF2B5EF4-FFF2-40B4-BE49-F238E27FC236}">
                <a16:creationId xmlns:a16="http://schemas.microsoft.com/office/drawing/2014/main" id="{6D9AEF77-DE91-46EA-6C11-CE44513CA8C3}"/>
              </a:ext>
            </a:extLst>
          </p:cNvPr>
          <p:cNvSpPr/>
          <p:nvPr/>
        </p:nvSpPr>
        <p:spPr>
          <a:xfrm>
            <a:off x="5791200"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3</a:t>
            </a:r>
            <a:endParaRPr lang="en-US" sz="2667" dirty="0"/>
          </a:p>
        </p:txBody>
      </p:sp>
      <p:sp>
        <p:nvSpPr>
          <p:cNvPr id="18" name="Text 16">
            <a:extLst>
              <a:ext uri="{FF2B5EF4-FFF2-40B4-BE49-F238E27FC236}">
                <a16:creationId xmlns:a16="http://schemas.microsoft.com/office/drawing/2014/main" id="{EA801A4D-D3F2-DC0E-3D53-8D122C3F373D}"/>
              </a:ext>
            </a:extLst>
          </p:cNvPr>
          <p:cNvSpPr/>
          <p:nvPr/>
        </p:nvSpPr>
        <p:spPr>
          <a:xfrm>
            <a:off x="5169408"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Approach</a:t>
            </a:r>
            <a:endParaRPr lang="en-US" sz="2000" dirty="0">
              <a:solidFill>
                <a:schemeClr val="bg1"/>
              </a:solidFill>
            </a:endParaRPr>
          </a:p>
        </p:txBody>
      </p:sp>
      <p:sp>
        <p:nvSpPr>
          <p:cNvPr id="19" name="Text 17">
            <a:extLst>
              <a:ext uri="{FF2B5EF4-FFF2-40B4-BE49-F238E27FC236}">
                <a16:creationId xmlns:a16="http://schemas.microsoft.com/office/drawing/2014/main" id="{BB2905DA-577F-FFF4-3E02-98D74C239E87}"/>
              </a:ext>
            </a:extLst>
          </p:cNvPr>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4" name="Text 22">
            <a:extLst>
              <a:ext uri="{FF2B5EF4-FFF2-40B4-BE49-F238E27FC236}">
                <a16:creationId xmlns:a16="http://schemas.microsoft.com/office/drawing/2014/main" id="{A658CBC2-825A-5AC0-4DE3-201E6C0EB61F}"/>
              </a:ext>
            </a:extLst>
          </p:cNvPr>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9" name="Text 27">
            <a:extLst>
              <a:ext uri="{FF2B5EF4-FFF2-40B4-BE49-F238E27FC236}">
                <a16:creationId xmlns:a16="http://schemas.microsoft.com/office/drawing/2014/main" id="{A1E05DD4-7F29-E0C8-C025-ACC89227624D}"/>
              </a:ext>
            </a:extLst>
          </p:cNvPr>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a:extLst>
              <a:ext uri="{FF2B5EF4-FFF2-40B4-BE49-F238E27FC236}">
                <a16:creationId xmlns:a16="http://schemas.microsoft.com/office/drawing/2014/main" id="{35206122-A2B4-BBCC-13EF-F6C0CB56681D}"/>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6" name="Audio 5">
            <a:hlinkClick r:id="" action="ppaction://media"/>
            <a:extLst>
              <a:ext uri="{FF2B5EF4-FFF2-40B4-BE49-F238E27FC236}">
                <a16:creationId xmlns:a16="http://schemas.microsoft.com/office/drawing/2014/main" id="{96AF95A4-DEE5-7807-8C66-730B4A7407E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62431843"/>
      </p:ext>
    </p:extLst>
  </p:cSld>
  <p:clrMapOvr>
    <a:masterClrMapping/>
  </p:clrMapOvr>
  <mc:AlternateContent xmlns:mc="http://schemas.openxmlformats.org/markup-compatibility/2006" xmlns:p14="http://schemas.microsoft.com/office/powerpoint/2010/main">
    <mc:Choice Requires="p14">
      <p:transition spd="slow" p14:dur="2000" advTm="15503"/>
    </mc:Choice>
    <mc:Fallback xmlns="">
      <p:transition spd="slow" advTm="15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B16771BC-F9A5-51BE-8A11-D79C70185B76}"/>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57016A87-FB84-41FD-1709-A48542448572}"/>
              </a:ext>
            </a:extLst>
          </p:cNvPr>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a:extLst>
              <a:ext uri="{FF2B5EF4-FFF2-40B4-BE49-F238E27FC236}">
                <a16:creationId xmlns:a16="http://schemas.microsoft.com/office/drawing/2014/main" id="{8C2F29E8-DA64-C3FD-C209-2C8C8C9A4DC8}"/>
              </a:ext>
            </a:extLst>
          </p:cNvPr>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9" name="Text 7">
            <a:extLst>
              <a:ext uri="{FF2B5EF4-FFF2-40B4-BE49-F238E27FC236}">
                <a16:creationId xmlns:a16="http://schemas.microsoft.com/office/drawing/2014/main" id="{D0AAE3C5-7B36-09C7-0EB8-72B6B691F3C8}"/>
              </a:ext>
            </a:extLst>
          </p:cNvPr>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4" name="Text 12">
            <a:extLst>
              <a:ext uri="{FF2B5EF4-FFF2-40B4-BE49-F238E27FC236}">
                <a16:creationId xmlns:a16="http://schemas.microsoft.com/office/drawing/2014/main" id="{BFAA5237-78E2-F5A1-2EDC-0DC964B3A01D}"/>
              </a:ext>
            </a:extLst>
          </p:cNvPr>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9" name="Text 17">
            <a:extLst>
              <a:ext uri="{FF2B5EF4-FFF2-40B4-BE49-F238E27FC236}">
                <a16:creationId xmlns:a16="http://schemas.microsoft.com/office/drawing/2014/main" id="{78A1B0BC-1467-2181-5325-E92FBF9B6A7D}"/>
              </a:ext>
            </a:extLst>
          </p:cNvPr>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0" name="block card">
            <a:extLst>
              <a:ext uri="{FF2B5EF4-FFF2-40B4-BE49-F238E27FC236}">
                <a16:creationId xmlns:a16="http://schemas.microsoft.com/office/drawing/2014/main" id="{E59D4CA7-B332-69BA-BF1C-EE4F2FC20FA6}"/>
              </a:ext>
              <a:ext uri="{C183D7F6-B498-43B3-948B-1728B52AA6E4}">
                <adec:decorative xmlns:adec="http://schemas.microsoft.com/office/drawing/2017/decorative" val="1"/>
              </a:ext>
            </a:extLst>
          </p:cNvPr>
          <p:cNvSpPr/>
          <p:nvPr/>
        </p:nvSpPr>
        <p:spPr>
          <a:xfrm>
            <a:off x="7388352" y="2926080"/>
            <a:ext cx="1975104" cy="3048000"/>
          </a:xfrm>
          <a:prstGeom prst="rect">
            <a:avLst/>
          </a:prstGeom>
          <a:solidFill>
            <a:srgbClr val="40686B"/>
          </a:solidFill>
          <a:ln/>
        </p:spPr>
        <p:txBody>
          <a:bodyPr/>
          <a:lstStyle/>
          <a:p>
            <a:endParaRPr lang="en-US" sz="2400"/>
          </a:p>
        </p:txBody>
      </p:sp>
      <p:sp>
        <p:nvSpPr>
          <p:cNvPr id="21" name="number badge 4">
            <a:extLst>
              <a:ext uri="{FF2B5EF4-FFF2-40B4-BE49-F238E27FC236}">
                <a16:creationId xmlns:a16="http://schemas.microsoft.com/office/drawing/2014/main" id="{59BE315A-8C57-E136-4279-AAC894F60D6D}"/>
              </a:ext>
              <a:ext uri="{C183D7F6-B498-43B3-948B-1728B52AA6E4}">
                <adec:decorative xmlns:adec="http://schemas.microsoft.com/office/drawing/2017/decorative" val="1"/>
              </a:ext>
            </a:extLst>
          </p:cNvPr>
          <p:cNvSpPr/>
          <p:nvPr/>
        </p:nvSpPr>
        <p:spPr>
          <a:xfrm>
            <a:off x="8010144" y="3267456"/>
            <a:ext cx="731520" cy="731520"/>
          </a:xfrm>
          <a:prstGeom prst="ellipse">
            <a:avLst/>
          </a:prstGeom>
          <a:solidFill>
            <a:schemeClr val="tx1">
              <a:lumMod val="75000"/>
              <a:lumOff val="25000"/>
            </a:schemeClr>
          </a:solidFill>
          <a:ln/>
        </p:spPr>
        <p:txBody>
          <a:bodyPr/>
          <a:lstStyle/>
          <a:p>
            <a:endParaRPr lang="en-US" sz="2400"/>
          </a:p>
        </p:txBody>
      </p:sp>
      <p:sp>
        <p:nvSpPr>
          <p:cNvPr id="22" name="Text 20">
            <a:extLst>
              <a:ext uri="{FF2B5EF4-FFF2-40B4-BE49-F238E27FC236}">
                <a16:creationId xmlns:a16="http://schemas.microsoft.com/office/drawing/2014/main" id="{9951CD90-E68B-F23C-4C8E-FC62C986C111}"/>
              </a:ext>
            </a:extLst>
          </p:cNvPr>
          <p:cNvSpPr/>
          <p:nvPr/>
        </p:nvSpPr>
        <p:spPr>
          <a:xfrm>
            <a:off x="8010144"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4</a:t>
            </a:r>
            <a:endParaRPr lang="en-US" sz="2667" dirty="0"/>
          </a:p>
        </p:txBody>
      </p:sp>
      <p:sp>
        <p:nvSpPr>
          <p:cNvPr id="23" name="Text 21">
            <a:extLst>
              <a:ext uri="{FF2B5EF4-FFF2-40B4-BE49-F238E27FC236}">
                <a16:creationId xmlns:a16="http://schemas.microsoft.com/office/drawing/2014/main" id="{A109E24B-F5D0-FACC-76AE-324323945851}"/>
              </a:ext>
            </a:extLst>
          </p:cNvPr>
          <p:cNvSpPr/>
          <p:nvPr/>
        </p:nvSpPr>
        <p:spPr>
          <a:xfrm>
            <a:off x="7388352"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Results</a:t>
            </a:r>
            <a:endParaRPr lang="en-US" sz="2000" dirty="0">
              <a:solidFill>
                <a:schemeClr val="bg1"/>
              </a:solidFill>
            </a:endParaRPr>
          </a:p>
        </p:txBody>
      </p:sp>
      <p:sp>
        <p:nvSpPr>
          <p:cNvPr id="24" name="Text 22">
            <a:extLst>
              <a:ext uri="{FF2B5EF4-FFF2-40B4-BE49-F238E27FC236}">
                <a16:creationId xmlns:a16="http://schemas.microsoft.com/office/drawing/2014/main" id="{3F3A8618-A95E-6F04-D302-8D63BB35B3C0}"/>
              </a:ext>
            </a:extLst>
          </p:cNvPr>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9" name="Text 27">
            <a:extLst>
              <a:ext uri="{FF2B5EF4-FFF2-40B4-BE49-F238E27FC236}">
                <a16:creationId xmlns:a16="http://schemas.microsoft.com/office/drawing/2014/main" id="{E7641782-2F21-E0C1-05E7-B56A6785CE7C}"/>
              </a:ext>
            </a:extLst>
          </p:cNvPr>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a:extLst>
              <a:ext uri="{FF2B5EF4-FFF2-40B4-BE49-F238E27FC236}">
                <a16:creationId xmlns:a16="http://schemas.microsoft.com/office/drawing/2014/main" id="{44119F88-AF80-FB87-EC1B-36FCE7962DC5}"/>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11" name="Audio 10">
            <a:hlinkClick r:id="" action="ppaction://media"/>
            <a:extLst>
              <a:ext uri="{FF2B5EF4-FFF2-40B4-BE49-F238E27FC236}">
                <a16:creationId xmlns:a16="http://schemas.microsoft.com/office/drawing/2014/main" id="{35230E9C-F3D1-B582-6EE4-59161FDB47D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54903326"/>
      </p:ext>
    </p:extLst>
  </p:cSld>
  <p:clrMapOvr>
    <a:masterClrMapping/>
  </p:clrMapOvr>
  <mc:AlternateContent xmlns:mc="http://schemas.openxmlformats.org/markup-compatibility/2006" xmlns:p14="http://schemas.microsoft.com/office/powerpoint/2010/main">
    <mc:Choice Requires="p14">
      <p:transition spd="slow" p14:dur="2000" advTm="67670"/>
    </mc:Choice>
    <mc:Fallback xmlns="">
      <p:transition spd="slow" advTm="67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414CEABE-4B3C-9D51-B820-4AD510D7E18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45FBE43E-4370-4686-7F37-81733D0CBA20}"/>
              </a:ext>
            </a:extLst>
          </p:cNvPr>
          <p:cNvSpPr/>
          <p:nvPr/>
        </p:nvSpPr>
        <p:spPr>
          <a:xfrm>
            <a:off x="731520" y="1036320"/>
            <a:ext cx="10728960" cy="853440"/>
          </a:xfrm>
          <a:prstGeom prst="rect">
            <a:avLst/>
          </a:prstGeom>
          <a:noFill/>
          <a:ln/>
        </p:spPr>
        <p:txBody>
          <a:bodyPr wrap="square" lIns="0" tIns="0" rIns="0" bIns="0" rtlCol="0" anchor="ctr"/>
          <a:lstStyle/>
          <a:p>
            <a:r>
              <a:rPr lang="en-US" sz="4000" b="1" dirty="0">
                <a:solidFill>
                  <a:srgbClr val="FFFFFF"/>
                </a:solidFill>
                <a:latin typeface="Trebuchet MS" pitchFamily="34" charset="0"/>
                <a:ea typeface="Trebuchet MS" pitchFamily="34" charset="-122"/>
                <a:cs typeface="Trebuchet MS" pitchFamily="34" charset="-120"/>
              </a:rPr>
              <a:t>Chart Your Route</a:t>
            </a:r>
            <a:endParaRPr lang="en-US" sz="4000" dirty="0"/>
          </a:p>
        </p:txBody>
      </p:sp>
      <p:sp>
        <p:nvSpPr>
          <p:cNvPr id="4" name="Text 2">
            <a:extLst>
              <a:ext uri="{FF2B5EF4-FFF2-40B4-BE49-F238E27FC236}">
                <a16:creationId xmlns:a16="http://schemas.microsoft.com/office/drawing/2014/main" id="{F8449B27-1D4C-6697-A091-1259CD4678C9}"/>
              </a:ext>
            </a:extLst>
          </p:cNvPr>
          <p:cNvSpPr/>
          <p:nvPr/>
        </p:nvSpPr>
        <p:spPr>
          <a:xfrm>
            <a:off x="755904" y="1889760"/>
            <a:ext cx="10485120" cy="609600"/>
          </a:xfrm>
          <a:prstGeom prst="rect">
            <a:avLst/>
          </a:prstGeom>
          <a:noFill/>
          <a:ln/>
        </p:spPr>
        <p:txBody>
          <a:bodyPr wrap="square" lIns="0" tIns="0" rIns="0" bIns="0" rtlCol="0" anchor="ctr"/>
          <a:lstStyle/>
          <a:p>
            <a:endParaRPr lang="en-US" sz="1867" dirty="0"/>
          </a:p>
        </p:txBody>
      </p:sp>
      <p:sp>
        <p:nvSpPr>
          <p:cNvPr id="9" name="Text 7">
            <a:extLst>
              <a:ext uri="{FF2B5EF4-FFF2-40B4-BE49-F238E27FC236}">
                <a16:creationId xmlns:a16="http://schemas.microsoft.com/office/drawing/2014/main" id="{FC71315B-8FFD-F685-83BD-EA3062174BD2}"/>
              </a:ext>
            </a:extLst>
          </p:cNvPr>
          <p:cNvSpPr/>
          <p:nvPr/>
        </p:nvSpPr>
        <p:spPr>
          <a:xfrm>
            <a:off x="902208"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4" name="Text 12">
            <a:extLst>
              <a:ext uri="{FF2B5EF4-FFF2-40B4-BE49-F238E27FC236}">
                <a16:creationId xmlns:a16="http://schemas.microsoft.com/office/drawing/2014/main" id="{83633A83-71AA-C1AF-E34F-381AC38D8746}"/>
              </a:ext>
            </a:extLst>
          </p:cNvPr>
          <p:cNvSpPr/>
          <p:nvPr/>
        </p:nvSpPr>
        <p:spPr>
          <a:xfrm>
            <a:off x="3121152"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19" name="Text 17">
            <a:extLst>
              <a:ext uri="{FF2B5EF4-FFF2-40B4-BE49-F238E27FC236}">
                <a16:creationId xmlns:a16="http://schemas.microsoft.com/office/drawing/2014/main" id="{EEF3FFDA-3A86-0138-4007-65A79774E0B8}"/>
              </a:ext>
            </a:extLst>
          </p:cNvPr>
          <p:cNvSpPr/>
          <p:nvPr/>
        </p:nvSpPr>
        <p:spPr>
          <a:xfrm>
            <a:off x="5340096"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4" name="Text 22">
            <a:extLst>
              <a:ext uri="{FF2B5EF4-FFF2-40B4-BE49-F238E27FC236}">
                <a16:creationId xmlns:a16="http://schemas.microsoft.com/office/drawing/2014/main" id="{F3A2E2E7-9AAC-0782-6825-F0AA99D2578F}"/>
              </a:ext>
            </a:extLst>
          </p:cNvPr>
          <p:cNvSpPr/>
          <p:nvPr/>
        </p:nvSpPr>
        <p:spPr>
          <a:xfrm>
            <a:off x="7559040"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25" name="block card">
            <a:extLst>
              <a:ext uri="{FF2B5EF4-FFF2-40B4-BE49-F238E27FC236}">
                <a16:creationId xmlns:a16="http://schemas.microsoft.com/office/drawing/2014/main" id="{E92121C4-68A5-498F-72FE-3FD473A5AAC1}"/>
              </a:ext>
              <a:ext uri="{C183D7F6-B498-43B3-948B-1728B52AA6E4}">
                <adec:decorative xmlns:adec="http://schemas.microsoft.com/office/drawing/2017/decorative" val="1"/>
              </a:ext>
            </a:extLst>
          </p:cNvPr>
          <p:cNvSpPr/>
          <p:nvPr/>
        </p:nvSpPr>
        <p:spPr>
          <a:xfrm>
            <a:off x="9607296" y="2926080"/>
            <a:ext cx="1975104" cy="3048000"/>
          </a:xfrm>
          <a:prstGeom prst="rect">
            <a:avLst/>
          </a:prstGeom>
          <a:solidFill>
            <a:srgbClr val="40686B"/>
          </a:solidFill>
          <a:ln/>
        </p:spPr>
        <p:txBody>
          <a:bodyPr/>
          <a:lstStyle/>
          <a:p>
            <a:endParaRPr lang="en-US" sz="2400"/>
          </a:p>
        </p:txBody>
      </p:sp>
      <p:sp>
        <p:nvSpPr>
          <p:cNvPr id="26" name="number badge 5">
            <a:extLst>
              <a:ext uri="{FF2B5EF4-FFF2-40B4-BE49-F238E27FC236}">
                <a16:creationId xmlns:a16="http://schemas.microsoft.com/office/drawing/2014/main" id="{BE5F0875-953E-BA88-9FF8-B15448D01F6C}"/>
              </a:ext>
              <a:ext uri="{C183D7F6-B498-43B3-948B-1728B52AA6E4}">
                <adec:decorative xmlns:adec="http://schemas.microsoft.com/office/drawing/2017/decorative" val="1"/>
              </a:ext>
            </a:extLst>
          </p:cNvPr>
          <p:cNvSpPr/>
          <p:nvPr/>
        </p:nvSpPr>
        <p:spPr>
          <a:xfrm>
            <a:off x="10229088" y="3267456"/>
            <a:ext cx="731520" cy="731520"/>
          </a:xfrm>
          <a:prstGeom prst="ellipse">
            <a:avLst/>
          </a:prstGeom>
          <a:solidFill>
            <a:schemeClr val="tx1">
              <a:lumMod val="75000"/>
              <a:lumOff val="25000"/>
            </a:schemeClr>
          </a:solidFill>
          <a:ln/>
        </p:spPr>
        <p:txBody>
          <a:bodyPr/>
          <a:lstStyle/>
          <a:p>
            <a:endParaRPr lang="en-US" sz="2400"/>
          </a:p>
        </p:txBody>
      </p:sp>
      <p:sp>
        <p:nvSpPr>
          <p:cNvPr id="27" name="Text 25">
            <a:extLst>
              <a:ext uri="{FF2B5EF4-FFF2-40B4-BE49-F238E27FC236}">
                <a16:creationId xmlns:a16="http://schemas.microsoft.com/office/drawing/2014/main" id="{B706F60A-BF0C-A946-EFD1-A100E6335D17}"/>
              </a:ext>
            </a:extLst>
          </p:cNvPr>
          <p:cNvSpPr/>
          <p:nvPr/>
        </p:nvSpPr>
        <p:spPr>
          <a:xfrm>
            <a:off x="10229088" y="3267456"/>
            <a:ext cx="731520" cy="731520"/>
          </a:xfrm>
          <a:prstGeom prst="rect">
            <a:avLst/>
          </a:prstGeom>
          <a:noFill/>
          <a:ln/>
        </p:spPr>
        <p:txBody>
          <a:bodyPr wrap="square" lIns="0" tIns="0" rIns="0" bIns="0" rtlCol="0" anchor="ctr"/>
          <a:lstStyle/>
          <a:p>
            <a:pPr algn="ctr"/>
            <a:r>
              <a:rPr lang="en-US" sz="2667" b="1" dirty="0">
                <a:solidFill>
                  <a:srgbClr val="FFFFFF"/>
                </a:solidFill>
                <a:latin typeface="Trebuchet MS" pitchFamily="34" charset="0"/>
                <a:ea typeface="Trebuchet MS" pitchFamily="34" charset="-122"/>
                <a:cs typeface="Trebuchet MS" pitchFamily="34" charset="-120"/>
              </a:rPr>
              <a:t>5</a:t>
            </a:r>
            <a:endParaRPr lang="en-US" sz="2667" dirty="0"/>
          </a:p>
        </p:txBody>
      </p:sp>
      <p:sp>
        <p:nvSpPr>
          <p:cNvPr id="28" name="Text 26">
            <a:extLst>
              <a:ext uri="{FF2B5EF4-FFF2-40B4-BE49-F238E27FC236}">
                <a16:creationId xmlns:a16="http://schemas.microsoft.com/office/drawing/2014/main" id="{904BC86B-1CB3-42C7-8BC7-3C05E5830470}"/>
              </a:ext>
            </a:extLst>
          </p:cNvPr>
          <p:cNvSpPr/>
          <p:nvPr/>
        </p:nvSpPr>
        <p:spPr>
          <a:xfrm>
            <a:off x="9607296" y="4145280"/>
            <a:ext cx="1975104" cy="487680"/>
          </a:xfrm>
          <a:prstGeom prst="rect">
            <a:avLst/>
          </a:prstGeom>
          <a:noFill/>
          <a:ln/>
        </p:spPr>
        <p:txBody>
          <a:bodyPr wrap="square" lIns="0" tIns="0" rIns="0" bIns="0" rtlCol="0" anchor="ctr"/>
          <a:lstStyle/>
          <a:p>
            <a:pPr algn="ctr"/>
            <a:r>
              <a:rPr lang="en-US" sz="2000" b="1" dirty="0">
                <a:solidFill>
                  <a:schemeClr val="bg1"/>
                </a:solidFill>
                <a:latin typeface="Trebuchet MS" pitchFamily="34" charset="0"/>
                <a:ea typeface="Trebuchet MS" pitchFamily="34" charset="-122"/>
                <a:cs typeface="Trebuchet MS" pitchFamily="34" charset="-120"/>
              </a:rPr>
              <a:t>Takeaway</a:t>
            </a:r>
            <a:endParaRPr lang="en-US" sz="2000" dirty="0">
              <a:solidFill>
                <a:schemeClr val="bg1"/>
              </a:solidFill>
            </a:endParaRPr>
          </a:p>
        </p:txBody>
      </p:sp>
      <p:sp>
        <p:nvSpPr>
          <p:cNvPr id="29" name="Text 27">
            <a:extLst>
              <a:ext uri="{FF2B5EF4-FFF2-40B4-BE49-F238E27FC236}">
                <a16:creationId xmlns:a16="http://schemas.microsoft.com/office/drawing/2014/main" id="{C93486C8-56AA-73F6-1207-A22632531C01}"/>
              </a:ext>
            </a:extLst>
          </p:cNvPr>
          <p:cNvSpPr/>
          <p:nvPr/>
        </p:nvSpPr>
        <p:spPr>
          <a:xfrm>
            <a:off x="9777984" y="4657344"/>
            <a:ext cx="1633728" cy="1158240"/>
          </a:xfrm>
          <a:prstGeom prst="rect">
            <a:avLst/>
          </a:prstGeom>
          <a:noFill/>
          <a:ln/>
        </p:spPr>
        <p:txBody>
          <a:bodyPr wrap="square" lIns="0" tIns="0" rIns="0" bIns="0" rtlCol="0" anchor="ctr"/>
          <a:lstStyle/>
          <a:p>
            <a:pPr algn="ctr">
              <a:lnSpc>
                <a:spcPts val="1867"/>
              </a:lnSpc>
            </a:pPr>
            <a:endParaRPr lang="en-US" sz="1400" dirty="0"/>
          </a:p>
        </p:txBody>
      </p:sp>
      <p:sp>
        <p:nvSpPr>
          <p:cNvPr id="31" name="Text 29">
            <a:extLst>
              <a:ext uri="{FF2B5EF4-FFF2-40B4-BE49-F238E27FC236}">
                <a16:creationId xmlns:a16="http://schemas.microsoft.com/office/drawing/2014/main" id="{9C8A3915-36BF-7975-15D5-D08B828519C4}"/>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pic>
        <p:nvPicPr>
          <p:cNvPr id="6" name="Audio 5">
            <a:hlinkClick r:id="" action="ppaction://media"/>
            <a:extLst>
              <a:ext uri="{FF2B5EF4-FFF2-40B4-BE49-F238E27FC236}">
                <a16:creationId xmlns:a16="http://schemas.microsoft.com/office/drawing/2014/main" id="{540A8514-918A-303E-2A9A-80D3D05193B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8451841"/>
      </p:ext>
    </p:extLst>
  </p:cSld>
  <p:clrMapOvr>
    <a:masterClrMapping/>
  </p:clrMapOvr>
  <mc:AlternateContent xmlns:mc="http://schemas.openxmlformats.org/markup-compatibility/2006" xmlns:p14="http://schemas.microsoft.com/office/powerpoint/2010/main">
    <mc:Choice Requires="p14">
      <p:transition spd="slow" p14:dur="2000" advTm="13175"/>
    </mc:Choice>
    <mc:Fallback xmlns="">
      <p:transition spd="slow" advTm="13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D717-384E-BC2D-36C8-D7C53E1456D1}"/>
              </a:ext>
            </a:extLst>
          </p:cNvPr>
          <p:cNvSpPr>
            <a:spLocks noGrp="1"/>
          </p:cNvSpPr>
          <p:nvPr>
            <p:ph type="title"/>
          </p:nvPr>
        </p:nvSpPr>
        <p:spPr>
          <a:xfrm>
            <a:off x="7860667" y="685800"/>
            <a:ext cx="3656419" cy="1485900"/>
          </a:xfrm>
        </p:spPr>
        <p:txBody>
          <a:bodyPr>
            <a:normAutofit/>
          </a:bodyPr>
          <a:lstStyle/>
          <a:p>
            <a:r>
              <a:rPr lang="en-US" dirty="0"/>
              <a:t>Landmark Titles</a:t>
            </a:r>
          </a:p>
        </p:txBody>
      </p:sp>
      <p:sp>
        <p:nvSpPr>
          <p:cNvPr id="12" name="Rectangle 11">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a:extLst>
              <a:ext uri="{FF2B5EF4-FFF2-40B4-BE49-F238E27FC236}">
                <a16:creationId xmlns:a16="http://schemas.microsoft.com/office/drawing/2014/main" id="{87D75060-6B5C-13A9-F4DD-85B7481CC40C}"/>
              </a:ext>
            </a:extLst>
          </p:cNvPr>
          <p:cNvPicPr>
            <a:picLocks noChangeAspect="1"/>
          </p:cNvPicPr>
          <p:nvPr/>
        </p:nvPicPr>
        <p:blipFill>
          <a:blip r:embed="rId5"/>
          <a:stretch>
            <a:fillRect/>
          </a:stretch>
        </p:blipFill>
        <p:spPr>
          <a:xfrm>
            <a:off x="2739021" y="645106"/>
            <a:ext cx="3086144" cy="5247747"/>
          </a:xfrm>
          <a:prstGeom prst="rect">
            <a:avLst/>
          </a:prstGeom>
        </p:spPr>
      </p:pic>
      <p:sp>
        <p:nvSpPr>
          <p:cNvPr id="9" name="Content Placeholder 8">
            <a:extLst>
              <a:ext uri="{FF2B5EF4-FFF2-40B4-BE49-F238E27FC236}">
                <a16:creationId xmlns:a16="http://schemas.microsoft.com/office/drawing/2014/main" id="{51D0EAC8-9B64-0CFF-91AF-ECFB9A61FFC0}"/>
              </a:ext>
            </a:extLst>
          </p:cNvPr>
          <p:cNvSpPr>
            <a:spLocks noGrp="1"/>
          </p:cNvSpPr>
          <p:nvPr>
            <p:ph idx="1"/>
          </p:nvPr>
        </p:nvSpPr>
        <p:spPr>
          <a:xfrm>
            <a:off x="7860667" y="2286000"/>
            <a:ext cx="3656419" cy="3581400"/>
          </a:xfrm>
        </p:spPr>
        <p:txBody>
          <a:bodyPr>
            <a:normAutofit/>
          </a:bodyPr>
          <a:lstStyle/>
          <a:p>
            <a:r>
              <a:rPr lang="en-US" dirty="0"/>
              <a:t>Clear </a:t>
            </a:r>
          </a:p>
          <a:p>
            <a:r>
              <a:rPr lang="en-US" dirty="0"/>
              <a:t>Powerful</a:t>
            </a:r>
          </a:p>
          <a:p>
            <a:r>
              <a:rPr lang="en-US" dirty="0"/>
              <a:t>Memorable</a:t>
            </a:r>
          </a:p>
        </p:txBody>
      </p:sp>
      <p:pic>
        <p:nvPicPr>
          <p:cNvPr id="6" name="Audio 5">
            <a:hlinkClick r:id="" action="ppaction://media"/>
            <a:extLst>
              <a:ext uri="{FF2B5EF4-FFF2-40B4-BE49-F238E27FC236}">
                <a16:creationId xmlns:a16="http://schemas.microsoft.com/office/drawing/2014/main" id="{D4158EAF-B907-289B-F390-07A5276B253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96687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7335"/>
    </mc:Choice>
    <mc:Fallback xmlns="">
      <p:transition spd="slow" advTm="27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Man looking at snow capped mountains">
            <a:extLst>
              <a:ext uri="{FF2B5EF4-FFF2-40B4-BE49-F238E27FC236}">
                <a16:creationId xmlns:a16="http://schemas.microsoft.com/office/drawing/2014/main" id="{CB65CD91-F5B7-D446-9C8C-8E7FD1C4D43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 r="-1" b="-1"/>
          <a:stretch/>
        </p:blipFill>
        <p:spPr>
          <a:xfrm>
            <a:off x="4599773" y="10"/>
            <a:ext cx="7592227" cy="6857614"/>
          </a:xfrm>
          <a:prstGeom prst="rect">
            <a:avLst/>
          </a:prstGeom>
        </p:spPr>
      </p:pic>
      <p:sp>
        <p:nvSpPr>
          <p:cNvPr id="22" name="Rectangle 21">
            <a:extLst>
              <a:ext uri="{FF2B5EF4-FFF2-40B4-BE49-F238E27FC236}">
                <a16:creationId xmlns:a16="http://schemas.microsoft.com/office/drawing/2014/main" id="{6D043292-708B-4F69-AE72-8FB56C6E8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5100824" y="685800"/>
            <a:ext cx="6176776" cy="1485900"/>
          </a:xfrm>
        </p:spPr>
        <p:txBody>
          <a:bodyPr>
            <a:normAutofit/>
          </a:bodyPr>
          <a:lstStyle/>
          <a:p>
            <a:r>
              <a:rPr lang="en-US" dirty="0"/>
              <a:t>Final Steps Before Departure</a:t>
            </a:r>
          </a:p>
        </p:txBody>
      </p:sp>
      <p:pic>
        <p:nvPicPr>
          <p:cNvPr id="8" name="Picture 7" descr="Person carrying rolling luggage">
            <a:extLst>
              <a:ext uri="{FF2B5EF4-FFF2-40B4-BE49-F238E27FC236}">
                <a16:creationId xmlns:a16="http://schemas.microsoft.com/office/drawing/2014/main" id="{3E07AA5F-8072-9541-85CB-0C9A4C1EBCD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47" b="-2"/>
          <a:stretch/>
        </p:blipFill>
        <p:spPr>
          <a:xfrm>
            <a:off x="20" y="10"/>
            <a:ext cx="4379956" cy="3428990"/>
          </a:xfrm>
          <a:prstGeom prst="rect">
            <a:avLst/>
          </a:prstGeom>
        </p:spPr>
      </p:pic>
      <p:pic>
        <p:nvPicPr>
          <p:cNvPr id="4" name="Picture 3" descr="Woman looking at mountains">
            <a:extLst>
              <a:ext uri="{FF2B5EF4-FFF2-40B4-BE49-F238E27FC236}">
                <a16:creationId xmlns:a16="http://schemas.microsoft.com/office/drawing/2014/main" id="{2A8AB22A-14EA-F842-BE52-8E0EC555C53F}"/>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t="123" r="2" b="2"/>
          <a:stretch/>
        </p:blipFill>
        <p:spPr>
          <a:xfrm>
            <a:off x="20" y="3429000"/>
            <a:ext cx="4373525" cy="3429000"/>
          </a:xfrm>
          <a:prstGeom prst="rect">
            <a:avLst/>
          </a:prstGeom>
        </p:spPr>
      </p:pic>
      <p:sp>
        <p:nvSpPr>
          <p:cNvPr id="24" name="Rectangle 23">
            <a:extLst>
              <a:ext uri="{FF2B5EF4-FFF2-40B4-BE49-F238E27FC236}">
                <a16:creationId xmlns:a16="http://schemas.microsoft.com/office/drawing/2014/main" id="{9F01DDB9-C75C-44C2-9331-356EAF9C0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14700"/>
            <a:ext cx="4373545"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72C017B3-7B7A-4C5A-A3E9-09EC1428B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16" name="Content Placeholder 2" descr="Linear process SmartArt graphic">
            <a:extLst>
              <a:ext uri="{FF2B5EF4-FFF2-40B4-BE49-F238E27FC236}">
                <a16:creationId xmlns:a16="http://schemas.microsoft.com/office/drawing/2014/main" id="{331726FD-249E-4EF7-80AF-0F3F058533F5}"/>
              </a:ext>
            </a:extLst>
          </p:cNvPr>
          <p:cNvGraphicFramePr>
            <a:graphicFrameLocks noGrp="1" noChangeAspect="1"/>
          </p:cNvGraphicFramePr>
          <p:nvPr>
            <p:ph idx="1"/>
            <p:extLst>
              <p:ext uri="{D42A27DB-BD31-4B8C-83A1-F6EECF244321}">
                <p14:modId xmlns:p14="http://schemas.microsoft.com/office/powerpoint/2010/main" val="1701343638"/>
              </p:ext>
            </p:extLst>
          </p:nvPr>
        </p:nvGraphicFramePr>
        <p:xfrm>
          <a:off x="5100637" y="2286000"/>
          <a:ext cx="6702661" cy="3886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Audio 4">
            <a:hlinkClick r:id="" action="ppaction://media"/>
            <a:extLst>
              <a:ext uri="{FF2B5EF4-FFF2-40B4-BE49-F238E27FC236}">
                <a16:creationId xmlns:a16="http://schemas.microsoft.com/office/drawing/2014/main" id="{8E1A69B9-8C3C-2D3C-086F-9753AF2FE561}"/>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441289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629"/>
    </mc:Choice>
    <mc:Fallback xmlns="">
      <p:transition spd="slow" advTm="22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E16540-C545-9C46-8522-6CA1E274EB1C}"/>
              </a:ext>
            </a:extLst>
          </p:cNvPr>
          <p:cNvSpPr>
            <a:spLocks noGrp="1"/>
          </p:cNvSpPr>
          <p:nvPr>
            <p:ph type="title"/>
          </p:nvPr>
        </p:nvSpPr>
        <p:spPr/>
        <p:txBody>
          <a:bodyPr>
            <a:normAutofit fontScale="90000"/>
          </a:bodyPr>
          <a:lstStyle/>
          <a:p>
            <a:r>
              <a:rPr lang="en-US" dirty="0"/>
              <a:t>Submitting your abstract in QUALTRICS</a:t>
            </a:r>
          </a:p>
        </p:txBody>
      </p:sp>
      <p:sp>
        <p:nvSpPr>
          <p:cNvPr id="5" name="Text Placeholder 4">
            <a:extLst>
              <a:ext uri="{FF2B5EF4-FFF2-40B4-BE49-F238E27FC236}">
                <a16:creationId xmlns:a16="http://schemas.microsoft.com/office/drawing/2014/main" id="{22075E43-0C69-6C15-4A72-80980089136C}"/>
              </a:ext>
            </a:extLst>
          </p:cNvPr>
          <p:cNvSpPr>
            <a:spLocks noGrp="1"/>
          </p:cNvSpPr>
          <p:nvPr>
            <p:ph type="body" idx="1"/>
          </p:nvPr>
        </p:nvSpPr>
        <p:spPr/>
        <p:txBody>
          <a:bodyPr/>
          <a:lstStyle/>
          <a:p>
            <a:endParaRPr lang="en-US"/>
          </a:p>
        </p:txBody>
      </p:sp>
      <p:pic>
        <p:nvPicPr>
          <p:cNvPr id="3" name="Audio 2">
            <a:hlinkClick r:id="" action="ppaction://media"/>
            <a:extLst>
              <a:ext uri="{FF2B5EF4-FFF2-40B4-BE49-F238E27FC236}">
                <a16:creationId xmlns:a16="http://schemas.microsoft.com/office/drawing/2014/main" id="{458772FC-DDD7-5179-9BF3-ACC2EF376B7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45164056"/>
      </p:ext>
    </p:extLst>
  </p:cSld>
  <p:clrMapOvr>
    <a:masterClrMapping/>
  </p:clrMapOvr>
  <mc:AlternateContent xmlns:mc="http://schemas.openxmlformats.org/markup-compatibility/2006" xmlns:p14="http://schemas.microsoft.com/office/powerpoint/2010/main">
    <mc:Choice Requires="p14">
      <p:transition spd="slow" p14:dur="2000" advTm="5254"/>
    </mc:Choice>
    <mc:Fallback xmlns="">
      <p:transition spd="slow" advTm="5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F6843F-879C-01FB-EDC3-804C330C97B1}"/>
              </a:ext>
            </a:extLst>
          </p:cNvPr>
          <p:cNvPicPr>
            <a:picLocks noChangeAspect="1"/>
          </p:cNvPicPr>
          <p:nvPr/>
        </p:nvPicPr>
        <p:blipFill>
          <a:blip r:embed="rId6"/>
          <a:stretch>
            <a:fillRect/>
          </a:stretch>
        </p:blipFill>
        <p:spPr>
          <a:xfrm>
            <a:off x="3234442" y="182598"/>
            <a:ext cx="5723116" cy="6492803"/>
          </a:xfrm>
          <a:prstGeom prst="rect">
            <a:avLst/>
          </a:prstGeom>
        </p:spPr>
      </p:pic>
      <p:sp>
        <p:nvSpPr>
          <p:cNvPr id="4" name="Oval 3">
            <a:extLst>
              <a:ext uri="{FF2B5EF4-FFF2-40B4-BE49-F238E27FC236}">
                <a16:creationId xmlns:a16="http://schemas.microsoft.com/office/drawing/2014/main" id="{EDBACDBB-8AFC-3C92-9AA6-96E734F10E1D}"/>
              </a:ext>
            </a:extLst>
          </p:cNvPr>
          <p:cNvSpPr/>
          <p:nvPr/>
        </p:nvSpPr>
        <p:spPr>
          <a:xfrm>
            <a:off x="6683023" y="4301067"/>
            <a:ext cx="1388533" cy="6096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urved Left 4">
            <a:extLst>
              <a:ext uri="{FF2B5EF4-FFF2-40B4-BE49-F238E27FC236}">
                <a16:creationId xmlns:a16="http://schemas.microsoft.com/office/drawing/2014/main" id="{ED588DAD-29CA-0A21-95E0-28C81844C7A4}"/>
              </a:ext>
            </a:extLst>
          </p:cNvPr>
          <p:cNvSpPr/>
          <p:nvPr/>
        </p:nvSpPr>
        <p:spPr>
          <a:xfrm rot="1352977">
            <a:off x="8116536" y="2912534"/>
            <a:ext cx="1388533" cy="277706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Audio 5">
            <a:hlinkClick r:id="" action="ppaction://media"/>
            <a:extLst>
              <a:ext uri="{FF2B5EF4-FFF2-40B4-BE49-F238E27FC236}">
                <a16:creationId xmlns:a16="http://schemas.microsoft.com/office/drawing/2014/main" id="{2B45F976-E8AE-B418-D3A2-402512D383C4}"/>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200030364"/>
      </p:ext>
    </p:extLst>
  </p:cSld>
  <p:clrMapOvr>
    <a:masterClrMapping/>
  </p:clrMapOvr>
  <mc:AlternateContent xmlns:mc="http://schemas.openxmlformats.org/markup-compatibility/2006" xmlns:p14="http://schemas.microsoft.com/office/powerpoint/2010/main">
    <mc:Choice Requires="p14">
      <p:transition spd="slow" p14:dur="2000" advTm="14048"/>
    </mc:Choice>
    <mc:Fallback xmlns="">
      <p:transition spd="slow" advTm="14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0E7481-A20C-293F-562B-AD5454F93137}"/>
              </a:ext>
            </a:extLst>
          </p:cNvPr>
          <p:cNvSpPr>
            <a:spLocks noGrp="1"/>
          </p:cNvSpPr>
          <p:nvPr>
            <p:ph type="title"/>
          </p:nvPr>
        </p:nvSpPr>
        <p:spPr>
          <a:xfrm>
            <a:off x="1023562" y="685800"/>
            <a:ext cx="10493524" cy="1485900"/>
          </a:xfrm>
        </p:spPr>
        <p:txBody>
          <a:bodyPr>
            <a:normAutofit/>
          </a:bodyPr>
          <a:lstStyle/>
          <a:p>
            <a:r>
              <a:rPr lang="en-US" dirty="0"/>
              <a:t>On The Road to Dissemination, travelers will learn how to:</a:t>
            </a:r>
          </a:p>
        </p:txBody>
      </p:sp>
      <p:sp>
        <p:nvSpPr>
          <p:cNvPr id="13" name="Rectangle 12">
            <a:extLst>
              <a:ext uri="{FF2B5EF4-FFF2-40B4-BE49-F238E27FC236}">
                <a16:creationId xmlns:a16="http://schemas.microsoft.com/office/drawing/2014/main" id="{B9F89C22-0475-4427-B7C8-0269AD40E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B395BAE6-F88F-CB32-A4D6-53391DD4C53C}"/>
              </a:ext>
            </a:extLst>
          </p:cNvPr>
          <p:cNvSpPr>
            <a:spLocks noGrp="1"/>
          </p:cNvSpPr>
          <p:nvPr>
            <p:ph idx="1"/>
          </p:nvPr>
        </p:nvSpPr>
        <p:spPr>
          <a:xfrm>
            <a:off x="1023562" y="2286000"/>
            <a:ext cx="5072437" cy="3581400"/>
          </a:xfrm>
        </p:spPr>
        <p:txBody>
          <a:bodyPr>
            <a:normAutofit/>
          </a:bodyPr>
          <a:lstStyle/>
          <a:p>
            <a:r>
              <a:rPr lang="en-US" sz="1800" dirty="0"/>
              <a:t>Respond to a call for abstracts</a:t>
            </a:r>
          </a:p>
          <a:p>
            <a:r>
              <a:rPr lang="en-US" sz="1800" dirty="0"/>
              <a:t>Craft a clear and compelling abstract</a:t>
            </a:r>
          </a:p>
          <a:p>
            <a:r>
              <a:rPr lang="en-US" sz="1800" dirty="0"/>
              <a:t>Submit an abstract in Qualtrics</a:t>
            </a:r>
          </a:p>
          <a:p>
            <a:r>
              <a:rPr lang="en-US" sz="1800" dirty="0"/>
              <a:t>Request additional coaching</a:t>
            </a:r>
          </a:p>
          <a:p>
            <a:endParaRPr lang="en-US" sz="1800" dirty="0"/>
          </a:p>
        </p:txBody>
      </p:sp>
      <p:pic>
        <p:nvPicPr>
          <p:cNvPr id="6" name="Content Placeholder 5">
            <a:extLst>
              <a:ext uri="{FF2B5EF4-FFF2-40B4-BE49-F238E27FC236}">
                <a16:creationId xmlns:a16="http://schemas.microsoft.com/office/drawing/2014/main" id="{2B7F4456-A1B9-7AD8-6C8F-9FC62E40789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411641" y="2415861"/>
            <a:ext cx="5105445" cy="3411365"/>
          </a:xfrm>
          <a:prstGeom prst="rect">
            <a:avLst/>
          </a:prstGeom>
        </p:spPr>
      </p:pic>
      <p:pic>
        <p:nvPicPr>
          <p:cNvPr id="5" name="Audio 4">
            <a:hlinkClick r:id="" action="ppaction://media"/>
            <a:extLst>
              <a:ext uri="{FF2B5EF4-FFF2-40B4-BE49-F238E27FC236}">
                <a16:creationId xmlns:a16="http://schemas.microsoft.com/office/drawing/2014/main" id="{1792A9F4-D6C7-B621-11AE-E676DCD68BF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45365921"/>
      </p:ext>
    </p:extLst>
  </p:cSld>
  <p:clrMapOvr>
    <a:masterClrMapping/>
  </p:clrMapOvr>
  <mc:AlternateContent xmlns:mc="http://schemas.openxmlformats.org/markup-compatibility/2006" xmlns:p14="http://schemas.microsoft.com/office/powerpoint/2010/main">
    <mc:Choice Requires="p14">
      <p:transition spd="slow" p14:dur="2000" advTm="18456"/>
    </mc:Choice>
    <mc:Fallback xmlns="">
      <p:transition spd="slow" advTm="184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5C59A7-4F32-73CE-4B0E-F36BC7B53776}"/>
              </a:ext>
            </a:extLst>
          </p:cNvPr>
          <p:cNvPicPr>
            <a:picLocks noChangeAspect="1"/>
          </p:cNvPicPr>
          <p:nvPr/>
        </p:nvPicPr>
        <p:blipFill>
          <a:blip r:embed="rId6"/>
          <a:stretch>
            <a:fillRect/>
          </a:stretch>
        </p:blipFill>
        <p:spPr>
          <a:xfrm>
            <a:off x="1425645" y="1447628"/>
            <a:ext cx="9769687" cy="3962743"/>
          </a:xfrm>
          <a:prstGeom prst="rect">
            <a:avLst/>
          </a:prstGeom>
        </p:spPr>
      </p:pic>
      <p:sp>
        <p:nvSpPr>
          <p:cNvPr id="4" name="Oval 3">
            <a:extLst>
              <a:ext uri="{FF2B5EF4-FFF2-40B4-BE49-F238E27FC236}">
                <a16:creationId xmlns:a16="http://schemas.microsoft.com/office/drawing/2014/main" id="{DDC2857B-93F6-D27E-1718-A8DBC63CFB40}"/>
              </a:ext>
            </a:extLst>
          </p:cNvPr>
          <p:cNvSpPr/>
          <p:nvPr/>
        </p:nvSpPr>
        <p:spPr>
          <a:xfrm>
            <a:off x="8692445" y="2968978"/>
            <a:ext cx="2178755" cy="6096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udio 4">
            <a:hlinkClick r:id="" action="ppaction://media"/>
            <a:extLst>
              <a:ext uri="{FF2B5EF4-FFF2-40B4-BE49-F238E27FC236}">
                <a16:creationId xmlns:a16="http://schemas.microsoft.com/office/drawing/2014/main" id="{BBB98869-30F2-CD4B-692E-AEF9533F7F1D}"/>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61075" t="-161075" r="-161075" b="-1610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415631691"/>
      </p:ext>
    </p:extLst>
  </p:cSld>
  <p:clrMapOvr>
    <a:masterClrMapping/>
  </p:clrMapOvr>
  <mc:AlternateContent xmlns:mc="http://schemas.openxmlformats.org/markup-compatibility/2006" xmlns:p14="http://schemas.microsoft.com/office/powerpoint/2010/main">
    <mc:Choice Requires="p14">
      <p:transition spd="slow" p14:dur="2000" advTm="7437"/>
    </mc:Choice>
    <mc:Fallback xmlns="">
      <p:transition spd="slow" advTm="7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8240C3-AA7A-4675-B08A-687C8BF5D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8FE5FF-6839-4B2B-BA4F-78C87E8ED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17E82A2-6E5A-4DC5-921D-8ABC19E53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FC27380-E4D7-101A-7D6C-2F032E617662}"/>
              </a:ext>
            </a:extLst>
          </p:cNvPr>
          <p:cNvPicPr>
            <a:picLocks noChangeAspect="1"/>
          </p:cNvPicPr>
          <p:nvPr/>
        </p:nvPicPr>
        <p:blipFill>
          <a:blip r:embed="rId5"/>
          <a:stretch>
            <a:fillRect/>
          </a:stretch>
        </p:blipFill>
        <p:spPr>
          <a:xfrm>
            <a:off x="3026131" y="1123527"/>
            <a:ext cx="6139733" cy="4604800"/>
          </a:xfrm>
          <a:prstGeom prst="rect">
            <a:avLst/>
          </a:prstGeom>
        </p:spPr>
      </p:pic>
      <p:pic>
        <p:nvPicPr>
          <p:cNvPr id="3" name="Audio 2">
            <a:hlinkClick r:id="" action="ppaction://media"/>
            <a:extLst>
              <a:ext uri="{FF2B5EF4-FFF2-40B4-BE49-F238E27FC236}">
                <a16:creationId xmlns:a16="http://schemas.microsoft.com/office/drawing/2014/main" id="{106CF3EF-AF53-1AC9-B144-AB8C6B8E6F4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1810491"/>
      </p:ext>
    </p:extLst>
  </p:cSld>
  <p:clrMapOvr>
    <a:masterClrMapping/>
  </p:clrMapOvr>
  <mc:AlternateContent xmlns:mc="http://schemas.openxmlformats.org/markup-compatibility/2006" xmlns:p14="http://schemas.microsoft.com/office/powerpoint/2010/main">
    <mc:Choice Requires="p14">
      <p:transition spd="slow" p14:dur="2000" advTm="14035"/>
    </mc:Choice>
    <mc:Fallback xmlns="">
      <p:transition spd="slow" advTm="14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E7A50D-264B-619E-2385-9A48953F68A7}"/>
              </a:ext>
            </a:extLst>
          </p:cNvPr>
          <p:cNvPicPr>
            <a:picLocks noChangeAspect="1"/>
          </p:cNvPicPr>
          <p:nvPr/>
        </p:nvPicPr>
        <p:blipFill>
          <a:blip r:embed="rId5"/>
          <a:stretch>
            <a:fillRect/>
          </a:stretch>
        </p:blipFill>
        <p:spPr>
          <a:xfrm>
            <a:off x="1994490" y="436707"/>
            <a:ext cx="7746918" cy="5984586"/>
          </a:xfrm>
          <a:prstGeom prst="rect">
            <a:avLst/>
          </a:prstGeom>
        </p:spPr>
      </p:pic>
      <p:pic>
        <p:nvPicPr>
          <p:cNvPr id="4" name="Audio 3">
            <a:hlinkClick r:id="" action="ppaction://media"/>
            <a:extLst>
              <a:ext uri="{FF2B5EF4-FFF2-40B4-BE49-F238E27FC236}">
                <a16:creationId xmlns:a16="http://schemas.microsoft.com/office/drawing/2014/main" id="{81069DD6-2728-50BD-D73D-D557EDB0AA6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31884520"/>
      </p:ext>
    </p:extLst>
  </p:cSld>
  <p:clrMapOvr>
    <a:masterClrMapping/>
  </p:clrMapOvr>
  <mc:AlternateContent xmlns:mc="http://schemas.openxmlformats.org/markup-compatibility/2006" xmlns:p14="http://schemas.microsoft.com/office/powerpoint/2010/main">
    <mc:Choice Requires="p14">
      <p:transition spd="slow" p14:dur="2000" advTm="5306"/>
    </mc:Choice>
    <mc:Fallback xmlns="">
      <p:transition spd="slow" advTm="5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C447D1B1-2D1A-ACDC-03C8-D4BC00E43354}"/>
            </a:ext>
          </a:extLst>
        </p:cNvPr>
        <p:cNvGrpSpPr/>
        <p:nvPr/>
      </p:nvGrpSpPr>
      <p:grpSpPr>
        <a:xfrm>
          <a:off x="0" y="0"/>
          <a:ext cx="0" cy="0"/>
          <a:chOff x="0" y="0"/>
          <a:chExt cx="0" cy="0"/>
        </a:xfrm>
      </p:grpSpPr>
      <p:sp>
        <p:nvSpPr>
          <p:cNvPr id="3" name="image blend scrim">
            <a:extLst>
              <a:ext uri="{FF2B5EF4-FFF2-40B4-BE49-F238E27FC236}">
                <a16:creationId xmlns:a16="http://schemas.microsoft.com/office/drawing/2014/main" id="{B330EEE2-57BD-9F27-3DC4-14AA24B28889}"/>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5" name="Text 2">
            <a:extLst>
              <a:ext uri="{FF2B5EF4-FFF2-40B4-BE49-F238E27FC236}">
                <a16:creationId xmlns:a16="http://schemas.microsoft.com/office/drawing/2014/main" id="{EE4254DB-BD9A-65B3-9835-BEBD299BB2A1}"/>
              </a:ext>
            </a:extLst>
          </p:cNvPr>
          <p:cNvSpPr/>
          <p:nvPr/>
        </p:nvSpPr>
        <p:spPr>
          <a:xfrm>
            <a:off x="365760" y="475488"/>
            <a:ext cx="6339840" cy="2682240"/>
          </a:xfrm>
          <a:prstGeom prst="rect">
            <a:avLst/>
          </a:prstGeom>
          <a:noFill/>
          <a:ln/>
        </p:spPr>
        <p:txBody>
          <a:bodyPr wrap="square" lIns="0" tIns="0" rIns="0" bIns="0" rtlCol="0" anchor="ctr"/>
          <a:lstStyle/>
          <a:p>
            <a:pPr>
              <a:lnSpc>
                <a:spcPts val="5600"/>
              </a:lnSpc>
            </a:pPr>
            <a:endParaRPr lang="en-US" sz="5333" dirty="0">
              <a:solidFill>
                <a:srgbClr val="1A6DB1"/>
              </a:solidFill>
            </a:endParaRPr>
          </a:p>
        </p:txBody>
      </p:sp>
      <p:sp>
        <p:nvSpPr>
          <p:cNvPr id="9" name="Text 2">
            <a:extLst>
              <a:ext uri="{FF2B5EF4-FFF2-40B4-BE49-F238E27FC236}">
                <a16:creationId xmlns:a16="http://schemas.microsoft.com/office/drawing/2014/main" id="{1FB4C22C-F789-4D9C-687D-AB32ADBEEC17}"/>
              </a:ext>
            </a:extLst>
          </p:cNvPr>
          <p:cNvSpPr/>
          <p:nvPr/>
        </p:nvSpPr>
        <p:spPr>
          <a:xfrm>
            <a:off x="1102359" y="298705"/>
            <a:ext cx="9394191" cy="1053847"/>
          </a:xfrm>
          <a:prstGeom prst="rect">
            <a:avLst/>
          </a:prstGeom>
          <a:noFill/>
          <a:ln/>
        </p:spPr>
        <p:txBody>
          <a:bodyPr wrap="square" lIns="0" tIns="0" rIns="0" bIns="0" rtlCol="0" anchor="ctr"/>
          <a:lstStyle/>
          <a:p>
            <a:pPr algn="ctr">
              <a:lnSpc>
                <a:spcPts val="5600"/>
              </a:lnSpc>
            </a:pPr>
            <a:r>
              <a:rPr lang="en-US" sz="5333" b="1" dirty="0">
                <a:solidFill>
                  <a:srgbClr val="FFFFFF"/>
                </a:solidFill>
                <a:latin typeface="+mj-lt"/>
                <a:ea typeface="Trebuchet MS" pitchFamily="34" charset="-122"/>
                <a:cs typeface="Trebuchet MS" pitchFamily="34" charset="-120"/>
              </a:rPr>
              <a:t>Abstract Guidelines
</a:t>
            </a:r>
            <a:endParaRPr lang="en-US" sz="5333" dirty="0">
              <a:solidFill>
                <a:srgbClr val="1A6DB1"/>
              </a:solidFill>
              <a:latin typeface="+mj-lt"/>
            </a:endParaRPr>
          </a:p>
        </p:txBody>
      </p:sp>
      <p:sp>
        <p:nvSpPr>
          <p:cNvPr id="12" name="TextBox 11">
            <a:extLst>
              <a:ext uri="{FF2B5EF4-FFF2-40B4-BE49-F238E27FC236}">
                <a16:creationId xmlns:a16="http://schemas.microsoft.com/office/drawing/2014/main" id="{019898A8-DB0F-D298-C902-B41AF0E520EA}"/>
              </a:ext>
            </a:extLst>
          </p:cNvPr>
          <p:cNvSpPr txBox="1"/>
          <p:nvPr/>
        </p:nvSpPr>
        <p:spPr>
          <a:xfrm>
            <a:off x="365760" y="805923"/>
            <a:ext cx="11460480" cy="906402"/>
          </a:xfrm>
          <a:prstGeom prst="rect">
            <a:avLst/>
          </a:prstGeom>
          <a:noFill/>
        </p:spPr>
        <p:txBody>
          <a:bodyPr wrap="square">
            <a:spAutoFit/>
          </a:bodyPr>
          <a:lstStyle/>
          <a:p>
            <a:pPr marL="457189" indent="-457189">
              <a:lnSpc>
                <a:spcPct val="115000"/>
              </a:lnSpc>
              <a:spcAft>
                <a:spcPts val="1067"/>
              </a:spcAft>
              <a:buFont typeface="+mj-lt"/>
              <a:buAutoNum type="arabicPeriod"/>
              <a:tabLst>
                <a:tab pos="609585" algn="l"/>
              </a:tabLst>
            </a:pPr>
            <a:r>
              <a:rPr lang="en-US" sz="2400" kern="100" dirty="0">
                <a:solidFill>
                  <a:srgbClr val="FFFF00"/>
                </a:solidFill>
                <a:latin typeface="+mj-lt"/>
                <a:ea typeface="Aptos" panose="020B0004020202020204" pitchFamily="34" charset="0"/>
                <a:cs typeface="Times New Roman" panose="02020603050405020304" pitchFamily="18" charset="0"/>
              </a:rPr>
              <a:t>Provide Abstract Title and Author Name(s) with Credentials and Organizational Affiliation(s)</a:t>
            </a:r>
          </a:p>
        </p:txBody>
      </p:sp>
      <p:pic>
        <p:nvPicPr>
          <p:cNvPr id="4" name="Picture 3">
            <a:extLst>
              <a:ext uri="{FF2B5EF4-FFF2-40B4-BE49-F238E27FC236}">
                <a16:creationId xmlns:a16="http://schemas.microsoft.com/office/drawing/2014/main" id="{395A9A2D-31EA-F88D-12ED-4AD1349BAFF7}"/>
              </a:ext>
            </a:extLst>
          </p:cNvPr>
          <p:cNvPicPr>
            <a:picLocks noChangeAspect="1"/>
          </p:cNvPicPr>
          <p:nvPr/>
        </p:nvPicPr>
        <p:blipFill>
          <a:blip r:embed="rId5"/>
          <a:stretch>
            <a:fillRect/>
          </a:stretch>
        </p:blipFill>
        <p:spPr>
          <a:xfrm>
            <a:off x="3333510" y="1352552"/>
            <a:ext cx="4565393" cy="5258073"/>
          </a:xfrm>
          <a:prstGeom prst="rect">
            <a:avLst/>
          </a:prstGeom>
        </p:spPr>
      </p:pic>
      <p:pic>
        <p:nvPicPr>
          <p:cNvPr id="7" name="Audio 6">
            <a:hlinkClick r:id="" action="ppaction://media"/>
            <a:extLst>
              <a:ext uri="{FF2B5EF4-FFF2-40B4-BE49-F238E27FC236}">
                <a16:creationId xmlns:a16="http://schemas.microsoft.com/office/drawing/2014/main" id="{AA6B9560-109D-F294-7387-CF9E5F64D31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03865939"/>
      </p:ext>
    </p:extLst>
  </p:cSld>
  <p:clrMapOvr>
    <a:masterClrMapping/>
  </p:clrMapOvr>
  <mc:AlternateContent xmlns:mc="http://schemas.openxmlformats.org/markup-compatibility/2006" xmlns:p14="http://schemas.microsoft.com/office/powerpoint/2010/main">
    <mc:Choice Requires="p14">
      <p:transition spd="slow" p14:dur="2000" advTm="10776"/>
    </mc:Choice>
    <mc:Fallback xmlns="">
      <p:transition spd="slow" advTm="10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E76BB3B-9CF6-22E9-C84E-8D920567BB41}"/>
            </a:ext>
          </a:extLst>
        </p:cNvPr>
        <p:cNvGrpSpPr/>
        <p:nvPr/>
      </p:nvGrpSpPr>
      <p:grpSpPr>
        <a:xfrm>
          <a:off x="0" y="0"/>
          <a:ext cx="0" cy="0"/>
          <a:chOff x="0" y="0"/>
          <a:chExt cx="0" cy="0"/>
        </a:xfrm>
      </p:grpSpPr>
      <p:sp>
        <p:nvSpPr>
          <p:cNvPr id="3" name="image blend scrim">
            <a:extLst>
              <a:ext uri="{FF2B5EF4-FFF2-40B4-BE49-F238E27FC236}">
                <a16:creationId xmlns:a16="http://schemas.microsoft.com/office/drawing/2014/main" id="{03141F62-5EBC-9BF4-0D38-909E8BC11588}"/>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5" name="Text 2">
            <a:extLst>
              <a:ext uri="{FF2B5EF4-FFF2-40B4-BE49-F238E27FC236}">
                <a16:creationId xmlns:a16="http://schemas.microsoft.com/office/drawing/2014/main" id="{FB8AB16D-AD88-95F0-D353-7FEF4E6053E8}"/>
              </a:ext>
            </a:extLst>
          </p:cNvPr>
          <p:cNvSpPr/>
          <p:nvPr/>
        </p:nvSpPr>
        <p:spPr>
          <a:xfrm>
            <a:off x="365760" y="475488"/>
            <a:ext cx="6339840" cy="2682240"/>
          </a:xfrm>
          <a:prstGeom prst="rect">
            <a:avLst/>
          </a:prstGeom>
          <a:noFill/>
          <a:ln/>
        </p:spPr>
        <p:txBody>
          <a:bodyPr wrap="square" lIns="0" tIns="0" rIns="0" bIns="0" rtlCol="0" anchor="ctr"/>
          <a:lstStyle/>
          <a:p>
            <a:pPr>
              <a:lnSpc>
                <a:spcPts val="5600"/>
              </a:lnSpc>
            </a:pPr>
            <a:endParaRPr lang="en-US" sz="5333" dirty="0">
              <a:solidFill>
                <a:srgbClr val="1A6DB1"/>
              </a:solidFill>
            </a:endParaRPr>
          </a:p>
        </p:txBody>
      </p:sp>
      <p:sp>
        <p:nvSpPr>
          <p:cNvPr id="8" name="Text 5">
            <a:extLst>
              <a:ext uri="{FF2B5EF4-FFF2-40B4-BE49-F238E27FC236}">
                <a16:creationId xmlns:a16="http://schemas.microsoft.com/office/drawing/2014/main" id="{85B50F71-E1FF-6BC8-9087-8F75124B5504}"/>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sp>
        <p:nvSpPr>
          <p:cNvPr id="9" name="Text 2">
            <a:extLst>
              <a:ext uri="{FF2B5EF4-FFF2-40B4-BE49-F238E27FC236}">
                <a16:creationId xmlns:a16="http://schemas.microsoft.com/office/drawing/2014/main" id="{9700A934-33E4-639D-0DD8-324BAC667D9A}"/>
              </a:ext>
            </a:extLst>
          </p:cNvPr>
          <p:cNvSpPr/>
          <p:nvPr/>
        </p:nvSpPr>
        <p:spPr>
          <a:xfrm>
            <a:off x="1102359" y="298705"/>
            <a:ext cx="9394191" cy="1053847"/>
          </a:xfrm>
          <a:prstGeom prst="rect">
            <a:avLst/>
          </a:prstGeom>
          <a:noFill/>
          <a:ln/>
        </p:spPr>
        <p:txBody>
          <a:bodyPr wrap="square" lIns="0" tIns="0" rIns="0" bIns="0" rtlCol="0" anchor="ctr"/>
          <a:lstStyle/>
          <a:p>
            <a:pPr algn="ctr">
              <a:lnSpc>
                <a:spcPts val="5600"/>
              </a:lnSpc>
            </a:pPr>
            <a:r>
              <a:rPr lang="en-US" sz="5333" b="1" dirty="0">
                <a:solidFill>
                  <a:srgbClr val="FFFFFF"/>
                </a:solidFill>
                <a:latin typeface="+mj-lt"/>
                <a:ea typeface="Trebuchet MS" pitchFamily="34" charset="-122"/>
                <a:cs typeface="Trebuchet MS" pitchFamily="34" charset="-120"/>
              </a:rPr>
              <a:t>Abstract Guidelines
</a:t>
            </a:r>
            <a:endParaRPr lang="en-US" sz="5333" dirty="0">
              <a:solidFill>
                <a:srgbClr val="1A6DB1"/>
              </a:solidFill>
              <a:latin typeface="+mj-lt"/>
            </a:endParaRPr>
          </a:p>
        </p:txBody>
      </p:sp>
      <p:sp>
        <p:nvSpPr>
          <p:cNvPr id="12" name="TextBox 11">
            <a:extLst>
              <a:ext uri="{FF2B5EF4-FFF2-40B4-BE49-F238E27FC236}">
                <a16:creationId xmlns:a16="http://schemas.microsoft.com/office/drawing/2014/main" id="{51E09B6A-228D-E7F5-A01F-B8E1C77FADCB}"/>
              </a:ext>
            </a:extLst>
          </p:cNvPr>
          <p:cNvSpPr txBox="1"/>
          <p:nvPr/>
        </p:nvSpPr>
        <p:spPr>
          <a:xfrm>
            <a:off x="365760" y="805923"/>
            <a:ext cx="11460480" cy="5150641"/>
          </a:xfrm>
          <a:prstGeom prst="rect">
            <a:avLst/>
          </a:prstGeom>
          <a:noFill/>
        </p:spPr>
        <p:txBody>
          <a:bodyPr wrap="square">
            <a:spAutoFit/>
          </a:bodyPr>
          <a:lstStyle/>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Abstract Title and Author Name(s) with Credentials and Organizational Affiliation(s)</a:t>
            </a:r>
          </a:p>
          <a:p>
            <a:pPr marL="457189" indent="-457189">
              <a:lnSpc>
                <a:spcPct val="115000"/>
              </a:lnSpc>
              <a:spcAft>
                <a:spcPts val="1067"/>
              </a:spcAft>
              <a:buFont typeface="+mj-lt"/>
              <a:buAutoNum type="arabicPeriod"/>
              <a:tabLst>
                <a:tab pos="609585" algn="l"/>
              </a:tabLst>
            </a:pPr>
            <a:r>
              <a:rPr lang="en-US" sz="2400" u="sng" kern="100" dirty="0">
                <a:solidFill>
                  <a:schemeClr val="bg1"/>
                </a:solidFill>
                <a:latin typeface="+mj-lt"/>
                <a:ea typeface="Aptos" panose="020B0004020202020204" pitchFamily="34" charset="0"/>
                <a:cs typeface="Times New Roman" panose="02020603050405020304" pitchFamily="18" charset="0"/>
              </a:rPr>
              <a:t>Note </a:t>
            </a:r>
            <a:r>
              <a:rPr lang="en-US" sz="2400" b="1" u="sng" kern="100" dirty="0">
                <a:solidFill>
                  <a:schemeClr val="bg1"/>
                </a:solidFill>
                <a:latin typeface="+mj-lt"/>
                <a:ea typeface="Aptos" panose="020B0004020202020204" pitchFamily="34" charset="0"/>
                <a:cs typeface="Times New Roman" panose="02020603050405020304" pitchFamily="18" charset="0"/>
              </a:rPr>
              <a:t>character</a:t>
            </a:r>
            <a:r>
              <a:rPr lang="en-US" sz="2400" u="sng" kern="100" dirty="0">
                <a:solidFill>
                  <a:schemeClr val="bg1"/>
                </a:solidFill>
                <a:latin typeface="+mj-lt"/>
                <a:ea typeface="Aptos" panose="020B0004020202020204" pitchFamily="34" charset="0"/>
                <a:cs typeface="Times New Roman" panose="02020603050405020304" pitchFamily="18" charset="0"/>
              </a:rPr>
              <a:t> limit per header</a:t>
            </a:r>
            <a:r>
              <a:rPr lang="en-US" sz="2400" kern="100" dirty="0">
                <a:solidFill>
                  <a:schemeClr val="bg1"/>
                </a:solidFill>
                <a:latin typeface="+mj-lt"/>
                <a:ea typeface="Aptos" panose="020B0004020202020204" pitchFamily="34" charset="0"/>
                <a:cs typeface="Times New Roman" panose="02020603050405020304" pitchFamily="18" charset="0"/>
              </a:rPr>
              <a:t>. This includes counting spaces between characters.</a:t>
            </a:r>
          </a:p>
          <a:p>
            <a:pPr marL="457189" indent="-457189">
              <a:lnSpc>
                <a:spcPct val="115000"/>
              </a:lnSpc>
              <a:spcAft>
                <a:spcPts val="1067"/>
              </a:spcAft>
              <a:buFont typeface="+mj-lt"/>
              <a:buAutoNum type="arabicPeriod"/>
              <a:tabLst>
                <a:tab pos="609585" algn="l"/>
              </a:tabLst>
            </a:pPr>
            <a:r>
              <a:rPr lang="en-US" sz="2400" kern="100" dirty="0">
                <a:solidFill>
                  <a:srgbClr val="FFFF00"/>
                </a:solidFill>
                <a:latin typeface="+mj-lt"/>
                <a:ea typeface="Aptos" panose="020B0004020202020204" pitchFamily="34" charset="0"/>
                <a:cs typeface="Times New Roman" panose="02020603050405020304" pitchFamily="18" charset="0"/>
              </a:rPr>
              <a:t>Indicate your permission to include your abstract on the </a:t>
            </a:r>
            <a:r>
              <a:rPr lang="en-US" sz="2400" kern="100" dirty="0" err="1">
                <a:solidFill>
                  <a:srgbClr val="FFFF00"/>
                </a:solidFill>
                <a:latin typeface="+mj-lt"/>
                <a:ea typeface="Aptos" panose="020B0004020202020204" pitchFamily="34" charset="0"/>
                <a:cs typeface="Times New Roman" panose="02020603050405020304" pitchFamily="18" charset="0"/>
              </a:rPr>
              <a:t>NCONL</a:t>
            </a:r>
            <a:r>
              <a:rPr lang="en-US" sz="2400" kern="100" dirty="0">
                <a:solidFill>
                  <a:srgbClr val="FFFF00"/>
                </a:solidFill>
                <a:latin typeface="+mj-lt"/>
                <a:ea typeface="Aptos" panose="020B0004020202020204" pitchFamily="34" charset="0"/>
                <a:cs typeface="Times New Roman" panose="02020603050405020304" pitchFamily="18" charset="0"/>
              </a:rPr>
              <a:t> website</a:t>
            </a:r>
          </a:p>
          <a:p>
            <a:pPr marL="457189" indent="-457189">
              <a:lnSpc>
                <a:spcPct val="115000"/>
              </a:lnSpc>
              <a:spcAft>
                <a:spcPts val="1067"/>
              </a:spcAft>
              <a:buFont typeface="+mj-lt"/>
              <a:buAutoNum type="arabicPeriod"/>
              <a:tabLst>
                <a:tab pos="609585" algn="l"/>
              </a:tabLst>
            </a:pPr>
            <a:r>
              <a:rPr lang="en-US" sz="2400" kern="100" dirty="0">
                <a:solidFill>
                  <a:srgbClr val="FFFF00"/>
                </a:solidFill>
                <a:latin typeface="+mj-lt"/>
                <a:ea typeface="Aptos" panose="020B0004020202020204" pitchFamily="34" charset="0"/>
                <a:cs typeface="Times New Roman" panose="02020603050405020304" pitchFamily="18" charset="0"/>
              </a:rPr>
              <a:t>Indicate the abstract category: Quality Improvement/Evidence-Based Practice Projects (QI/</a:t>
            </a:r>
            <a:r>
              <a:rPr lang="en-US" sz="2400" kern="100" dirty="0" err="1">
                <a:solidFill>
                  <a:srgbClr val="FFFF00"/>
                </a:solidFill>
                <a:latin typeface="+mj-lt"/>
                <a:ea typeface="Aptos" panose="020B0004020202020204" pitchFamily="34" charset="0"/>
                <a:cs typeface="Times New Roman" panose="02020603050405020304" pitchFamily="18" charset="0"/>
              </a:rPr>
              <a:t>EBP</a:t>
            </a:r>
            <a:r>
              <a:rPr lang="en-US" sz="2400" kern="100" dirty="0">
                <a:solidFill>
                  <a:srgbClr val="FFFF00"/>
                </a:solidFill>
                <a:latin typeface="+mj-lt"/>
                <a:ea typeface="Aptos" panose="020B0004020202020204" pitchFamily="34" charset="0"/>
                <a:cs typeface="Times New Roman" panose="02020603050405020304" pitchFamily="18" charset="0"/>
              </a:rPr>
              <a:t>)  OR Research Study</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Submit your content into the required subject headers. You may type this into the section box or copy &amp; paste from a document.</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3-5 references (no character or word limit) in the reference section.</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Reviewer criteria rubric is available online</a:t>
            </a:r>
            <a:r>
              <a:rPr lang="en-US" sz="2400" kern="100" dirty="0">
                <a:solidFill>
                  <a:schemeClr val="bg1"/>
                </a:solidFill>
                <a:latin typeface="Trebuchet MS" panose="020B0603020202020204" pitchFamily="34" charset="0"/>
                <a:ea typeface="Aptos" panose="020B0004020202020204" pitchFamily="34" charset="0"/>
                <a:cs typeface="Times New Roman" panose="02020603050405020304" pitchFamily="18" charset="0"/>
              </a:rPr>
              <a:t>.</a:t>
            </a:r>
          </a:p>
        </p:txBody>
      </p:sp>
      <p:pic>
        <p:nvPicPr>
          <p:cNvPr id="6" name="Audio 5">
            <a:hlinkClick r:id="" action="ppaction://media"/>
            <a:extLst>
              <a:ext uri="{FF2B5EF4-FFF2-40B4-BE49-F238E27FC236}">
                <a16:creationId xmlns:a16="http://schemas.microsoft.com/office/drawing/2014/main" id="{EC12D1BE-6891-EDE9-E322-2900C5E1ED0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6292962"/>
      </p:ext>
    </p:extLst>
  </p:cSld>
  <p:clrMapOvr>
    <a:masterClrMapping/>
  </p:clrMapOvr>
  <mc:AlternateContent xmlns:mc="http://schemas.openxmlformats.org/markup-compatibility/2006" xmlns:p14="http://schemas.microsoft.com/office/powerpoint/2010/main">
    <mc:Choice Requires="p14">
      <p:transition spd="slow" p14:dur="2000" advTm="17220"/>
    </mc:Choice>
    <mc:Fallback xmlns="">
      <p:transition spd="slow" advTm="17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FE14FB-05D9-2286-5686-D2E427496820}"/>
              </a:ext>
            </a:extLst>
          </p:cNvPr>
          <p:cNvPicPr>
            <a:picLocks noChangeAspect="1"/>
          </p:cNvPicPr>
          <p:nvPr/>
        </p:nvPicPr>
        <p:blipFill>
          <a:blip r:embed="rId2"/>
          <a:stretch>
            <a:fillRect/>
          </a:stretch>
        </p:blipFill>
        <p:spPr>
          <a:xfrm>
            <a:off x="2877808" y="1056655"/>
            <a:ext cx="7326895" cy="4744689"/>
          </a:xfrm>
          <a:prstGeom prst="rect">
            <a:avLst/>
          </a:prstGeom>
        </p:spPr>
      </p:pic>
    </p:spTree>
    <p:extLst>
      <p:ext uri="{BB962C8B-B14F-4D97-AF65-F5344CB8AC3E}">
        <p14:creationId xmlns:p14="http://schemas.microsoft.com/office/powerpoint/2010/main" val="305739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A351FA3-6886-2850-7707-CE925E183E8C}"/>
            </a:ext>
          </a:extLst>
        </p:cNvPr>
        <p:cNvGrpSpPr/>
        <p:nvPr/>
      </p:nvGrpSpPr>
      <p:grpSpPr>
        <a:xfrm>
          <a:off x="0" y="0"/>
          <a:ext cx="0" cy="0"/>
          <a:chOff x="0" y="0"/>
          <a:chExt cx="0" cy="0"/>
        </a:xfrm>
      </p:grpSpPr>
      <p:sp>
        <p:nvSpPr>
          <p:cNvPr id="3" name="image blend scrim">
            <a:extLst>
              <a:ext uri="{FF2B5EF4-FFF2-40B4-BE49-F238E27FC236}">
                <a16:creationId xmlns:a16="http://schemas.microsoft.com/office/drawing/2014/main" id="{255CFF55-3A8E-6FBE-606D-60BDCA7BF3A2}"/>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5" name="Text 2">
            <a:extLst>
              <a:ext uri="{FF2B5EF4-FFF2-40B4-BE49-F238E27FC236}">
                <a16:creationId xmlns:a16="http://schemas.microsoft.com/office/drawing/2014/main" id="{7D98AE18-0CEA-62B9-B87D-F3841602F6E6}"/>
              </a:ext>
            </a:extLst>
          </p:cNvPr>
          <p:cNvSpPr/>
          <p:nvPr/>
        </p:nvSpPr>
        <p:spPr>
          <a:xfrm>
            <a:off x="365760" y="475488"/>
            <a:ext cx="6339840" cy="2682240"/>
          </a:xfrm>
          <a:prstGeom prst="rect">
            <a:avLst/>
          </a:prstGeom>
          <a:noFill/>
          <a:ln/>
        </p:spPr>
        <p:txBody>
          <a:bodyPr wrap="square" lIns="0" tIns="0" rIns="0" bIns="0" rtlCol="0" anchor="ctr"/>
          <a:lstStyle/>
          <a:p>
            <a:pPr>
              <a:lnSpc>
                <a:spcPts val="5600"/>
              </a:lnSpc>
            </a:pPr>
            <a:endParaRPr lang="en-US" sz="5333" dirty="0">
              <a:solidFill>
                <a:srgbClr val="1A6DB1"/>
              </a:solidFill>
            </a:endParaRPr>
          </a:p>
        </p:txBody>
      </p:sp>
      <p:sp>
        <p:nvSpPr>
          <p:cNvPr id="8" name="Text 5">
            <a:extLst>
              <a:ext uri="{FF2B5EF4-FFF2-40B4-BE49-F238E27FC236}">
                <a16:creationId xmlns:a16="http://schemas.microsoft.com/office/drawing/2014/main" id="{5DA48721-DBD2-8348-03A7-4790E08FCBD2}"/>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sp>
        <p:nvSpPr>
          <p:cNvPr id="9" name="Text 2">
            <a:extLst>
              <a:ext uri="{FF2B5EF4-FFF2-40B4-BE49-F238E27FC236}">
                <a16:creationId xmlns:a16="http://schemas.microsoft.com/office/drawing/2014/main" id="{FF607227-8173-E7A1-530C-885B5CB180ED}"/>
              </a:ext>
            </a:extLst>
          </p:cNvPr>
          <p:cNvSpPr/>
          <p:nvPr/>
        </p:nvSpPr>
        <p:spPr>
          <a:xfrm>
            <a:off x="1102359" y="298705"/>
            <a:ext cx="9394191" cy="1053847"/>
          </a:xfrm>
          <a:prstGeom prst="rect">
            <a:avLst/>
          </a:prstGeom>
          <a:noFill/>
          <a:ln/>
        </p:spPr>
        <p:txBody>
          <a:bodyPr wrap="square" lIns="0" tIns="0" rIns="0" bIns="0" rtlCol="0" anchor="ctr"/>
          <a:lstStyle/>
          <a:p>
            <a:pPr algn="ctr">
              <a:lnSpc>
                <a:spcPts val="5600"/>
              </a:lnSpc>
            </a:pPr>
            <a:r>
              <a:rPr lang="en-US" sz="5333" b="1" dirty="0">
                <a:solidFill>
                  <a:srgbClr val="FFFFFF"/>
                </a:solidFill>
                <a:latin typeface="+mj-lt"/>
                <a:ea typeface="Trebuchet MS" pitchFamily="34" charset="-122"/>
                <a:cs typeface="Trebuchet MS" pitchFamily="34" charset="-120"/>
              </a:rPr>
              <a:t>Abstract Guidelines
</a:t>
            </a:r>
            <a:endParaRPr lang="en-US" sz="5333" dirty="0">
              <a:solidFill>
                <a:srgbClr val="1A6DB1"/>
              </a:solidFill>
              <a:latin typeface="+mj-lt"/>
            </a:endParaRPr>
          </a:p>
        </p:txBody>
      </p:sp>
      <p:sp>
        <p:nvSpPr>
          <p:cNvPr id="12" name="TextBox 11">
            <a:extLst>
              <a:ext uri="{FF2B5EF4-FFF2-40B4-BE49-F238E27FC236}">
                <a16:creationId xmlns:a16="http://schemas.microsoft.com/office/drawing/2014/main" id="{D7B7617C-0663-6739-8134-23C5812BC6BA}"/>
              </a:ext>
            </a:extLst>
          </p:cNvPr>
          <p:cNvSpPr txBox="1"/>
          <p:nvPr/>
        </p:nvSpPr>
        <p:spPr>
          <a:xfrm>
            <a:off x="365760" y="805923"/>
            <a:ext cx="11460480" cy="5150641"/>
          </a:xfrm>
          <a:prstGeom prst="rect">
            <a:avLst/>
          </a:prstGeom>
          <a:noFill/>
        </p:spPr>
        <p:txBody>
          <a:bodyPr wrap="square">
            <a:spAutoFit/>
          </a:bodyPr>
          <a:lstStyle/>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Abstract Title and Author Name(s) with Credentials and Organizational Affiliation(s)</a:t>
            </a:r>
          </a:p>
          <a:p>
            <a:pPr marL="457189" indent="-457189">
              <a:lnSpc>
                <a:spcPct val="115000"/>
              </a:lnSpc>
              <a:spcAft>
                <a:spcPts val="1067"/>
              </a:spcAft>
              <a:buFont typeface="+mj-lt"/>
              <a:buAutoNum type="arabicPeriod"/>
              <a:tabLst>
                <a:tab pos="609585" algn="l"/>
              </a:tabLst>
            </a:pPr>
            <a:r>
              <a:rPr lang="en-US" sz="2400" u="sng" kern="100" dirty="0">
                <a:solidFill>
                  <a:srgbClr val="FFFF00"/>
                </a:solidFill>
                <a:latin typeface="+mj-lt"/>
                <a:ea typeface="Aptos" panose="020B0004020202020204" pitchFamily="34" charset="0"/>
                <a:cs typeface="Times New Roman" panose="02020603050405020304" pitchFamily="18" charset="0"/>
              </a:rPr>
              <a:t>Note </a:t>
            </a:r>
            <a:r>
              <a:rPr lang="en-US" sz="2400" b="1" u="sng" kern="100" dirty="0">
                <a:solidFill>
                  <a:srgbClr val="FFFF00"/>
                </a:solidFill>
                <a:latin typeface="+mj-lt"/>
                <a:ea typeface="Aptos" panose="020B0004020202020204" pitchFamily="34" charset="0"/>
                <a:cs typeface="Times New Roman" panose="02020603050405020304" pitchFamily="18" charset="0"/>
              </a:rPr>
              <a:t>character</a:t>
            </a:r>
            <a:r>
              <a:rPr lang="en-US" sz="2400" u="sng" kern="100" dirty="0">
                <a:solidFill>
                  <a:srgbClr val="FFFF00"/>
                </a:solidFill>
                <a:latin typeface="+mj-lt"/>
                <a:ea typeface="Aptos" panose="020B0004020202020204" pitchFamily="34" charset="0"/>
                <a:cs typeface="Times New Roman" panose="02020603050405020304" pitchFamily="18" charset="0"/>
              </a:rPr>
              <a:t> limit per header</a:t>
            </a:r>
            <a:r>
              <a:rPr lang="en-US" sz="2400" kern="100" dirty="0">
                <a:solidFill>
                  <a:srgbClr val="FFFF00"/>
                </a:solidFill>
                <a:latin typeface="+mj-lt"/>
                <a:ea typeface="Aptos" panose="020B0004020202020204" pitchFamily="34" charset="0"/>
                <a:cs typeface="Times New Roman" panose="02020603050405020304" pitchFamily="18" charset="0"/>
              </a:rPr>
              <a:t>. This includes counting spaces between characters.</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your permission to include your abstract on the </a:t>
            </a:r>
            <a:r>
              <a:rPr lang="en-US" sz="2400" kern="100" dirty="0" err="1">
                <a:solidFill>
                  <a:schemeClr val="bg1"/>
                </a:solidFill>
                <a:latin typeface="+mj-lt"/>
                <a:ea typeface="Aptos" panose="020B0004020202020204" pitchFamily="34" charset="0"/>
                <a:cs typeface="Times New Roman" panose="02020603050405020304" pitchFamily="18" charset="0"/>
              </a:rPr>
              <a:t>NCONL</a:t>
            </a:r>
            <a:r>
              <a:rPr lang="en-US" sz="2400" kern="100" dirty="0">
                <a:solidFill>
                  <a:schemeClr val="bg1"/>
                </a:solidFill>
                <a:latin typeface="+mj-lt"/>
                <a:ea typeface="Aptos" panose="020B0004020202020204" pitchFamily="34" charset="0"/>
                <a:cs typeface="Times New Roman" panose="02020603050405020304" pitchFamily="18" charset="0"/>
              </a:rPr>
              <a:t> website</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the abstract category: Quality Improvement/Evidence-Based Practice Projects (QI/</a:t>
            </a:r>
            <a:r>
              <a:rPr lang="en-US" sz="2400" kern="100" dirty="0" err="1">
                <a:solidFill>
                  <a:schemeClr val="bg1"/>
                </a:solidFill>
                <a:latin typeface="+mj-lt"/>
                <a:ea typeface="Aptos" panose="020B0004020202020204" pitchFamily="34" charset="0"/>
                <a:cs typeface="Times New Roman" panose="02020603050405020304" pitchFamily="18" charset="0"/>
              </a:rPr>
              <a:t>EBP</a:t>
            </a:r>
            <a:r>
              <a:rPr lang="en-US" sz="2400" kern="100" dirty="0">
                <a:solidFill>
                  <a:schemeClr val="bg1"/>
                </a:solidFill>
                <a:latin typeface="+mj-lt"/>
                <a:ea typeface="Aptos" panose="020B0004020202020204" pitchFamily="34" charset="0"/>
                <a:cs typeface="Times New Roman" panose="02020603050405020304" pitchFamily="18" charset="0"/>
              </a:rPr>
              <a:t>)  OR Research Study</a:t>
            </a:r>
          </a:p>
          <a:p>
            <a:pPr marL="457189" indent="-457189">
              <a:lnSpc>
                <a:spcPct val="115000"/>
              </a:lnSpc>
              <a:spcAft>
                <a:spcPts val="1067"/>
              </a:spcAft>
              <a:buFont typeface="+mj-lt"/>
              <a:buAutoNum type="arabicPeriod"/>
              <a:tabLst>
                <a:tab pos="609585" algn="l"/>
              </a:tabLst>
            </a:pPr>
            <a:r>
              <a:rPr lang="en-US" sz="2400" kern="100" dirty="0">
                <a:solidFill>
                  <a:srgbClr val="FFFF00"/>
                </a:solidFill>
                <a:latin typeface="+mj-lt"/>
                <a:ea typeface="Aptos" panose="020B0004020202020204" pitchFamily="34" charset="0"/>
                <a:cs typeface="Times New Roman" panose="02020603050405020304" pitchFamily="18" charset="0"/>
              </a:rPr>
              <a:t>Submit your content into the required subject headers. You may type this into the section box or copy &amp; paste from a document.</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3-5 references (no character or word limit) in the reference section.</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Reviewer criteria rubric is available online</a:t>
            </a:r>
            <a:r>
              <a:rPr lang="en-US" sz="2400" kern="100" dirty="0">
                <a:solidFill>
                  <a:schemeClr val="bg1"/>
                </a:solidFill>
                <a:latin typeface="Trebuchet MS" panose="020B0603020202020204" pitchFamily="34" charset="0"/>
                <a:ea typeface="Aptos" panose="020B0004020202020204" pitchFamily="34" charset="0"/>
                <a:cs typeface="Times New Roman" panose="02020603050405020304" pitchFamily="18" charset="0"/>
              </a:rPr>
              <a:t>.</a:t>
            </a:r>
          </a:p>
        </p:txBody>
      </p:sp>
      <p:pic>
        <p:nvPicPr>
          <p:cNvPr id="6" name="Audio 5">
            <a:hlinkClick r:id="" action="ppaction://media"/>
            <a:extLst>
              <a:ext uri="{FF2B5EF4-FFF2-40B4-BE49-F238E27FC236}">
                <a16:creationId xmlns:a16="http://schemas.microsoft.com/office/drawing/2014/main" id="{EC89E082-A6BC-7CAA-126D-A2DC7B48661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78664789"/>
      </p:ext>
    </p:extLst>
  </p:cSld>
  <p:clrMapOvr>
    <a:masterClrMapping/>
  </p:clrMapOvr>
  <mc:AlternateContent xmlns:mc="http://schemas.openxmlformats.org/markup-compatibility/2006" xmlns:p14="http://schemas.microsoft.com/office/powerpoint/2010/main">
    <mc:Choice Requires="p14">
      <p:transition spd="slow" p14:dur="2000" advTm="21375"/>
    </mc:Choice>
    <mc:Fallback xmlns="">
      <p:transition spd="slow" advTm="21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BF34AC-636F-3C17-6654-78D19871B9F4}"/>
              </a:ext>
            </a:extLst>
          </p:cNvPr>
          <p:cNvPicPr>
            <a:picLocks noChangeAspect="1"/>
          </p:cNvPicPr>
          <p:nvPr/>
        </p:nvPicPr>
        <p:blipFill>
          <a:blip r:embed="rId5"/>
          <a:stretch>
            <a:fillRect/>
          </a:stretch>
        </p:blipFill>
        <p:spPr>
          <a:xfrm>
            <a:off x="3791712" y="186409"/>
            <a:ext cx="5113463" cy="6485182"/>
          </a:xfrm>
          <a:prstGeom prst="rect">
            <a:avLst/>
          </a:prstGeom>
        </p:spPr>
      </p:pic>
      <p:sp>
        <p:nvSpPr>
          <p:cNvPr id="4" name="Oval 3">
            <a:extLst>
              <a:ext uri="{FF2B5EF4-FFF2-40B4-BE49-F238E27FC236}">
                <a16:creationId xmlns:a16="http://schemas.microsoft.com/office/drawing/2014/main" id="{B33DD0A7-D20D-58C9-4C13-2E4980C38FBD}"/>
              </a:ext>
            </a:extLst>
          </p:cNvPr>
          <p:cNvSpPr/>
          <p:nvPr/>
        </p:nvSpPr>
        <p:spPr>
          <a:xfrm>
            <a:off x="4059936" y="1463040"/>
            <a:ext cx="1450848" cy="42672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D5267D6-6D05-3DBC-C074-41C23D89B1C7}"/>
              </a:ext>
            </a:extLst>
          </p:cNvPr>
          <p:cNvSpPr/>
          <p:nvPr/>
        </p:nvSpPr>
        <p:spPr>
          <a:xfrm>
            <a:off x="7589520" y="3026664"/>
            <a:ext cx="1450848" cy="42672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udio 5">
            <a:hlinkClick r:id="" action="ppaction://media"/>
            <a:extLst>
              <a:ext uri="{FF2B5EF4-FFF2-40B4-BE49-F238E27FC236}">
                <a16:creationId xmlns:a16="http://schemas.microsoft.com/office/drawing/2014/main" id="{375A624B-51E1-2CE4-772A-1FA52500352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6911472"/>
      </p:ext>
    </p:extLst>
  </p:cSld>
  <p:clrMapOvr>
    <a:masterClrMapping/>
  </p:clrMapOvr>
  <mc:AlternateContent xmlns:mc="http://schemas.openxmlformats.org/markup-compatibility/2006" xmlns:p14="http://schemas.microsoft.com/office/powerpoint/2010/main">
    <mc:Choice Requires="p14">
      <p:transition spd="slow" p14:dur="2000" advTm="18815"/>
    </mc:Choice>
    <mc:Fallback xmlns="">
      <p:transition spd="slow" advTm="18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A501-9F6E-6771-BD3F-E79A03E54D56}"/>
              </a:ext>
            </a:extLst>
          </p:cNvPr>
          <p:cNvSpPr>
            <a:spLocks noGrp="1"/>
          </p:cNvSpPr>
          <p:nvPr>
            <p:ph type="title"/>
          </p:nvPr>
        </p:nvSpPr>
        <p:spPr/>
        <p:txBody>
          <a:bodyPr/>
          <a:lstStyle/>
          <a:p>
            <a:r>
              <a:rPr lang="en-US" dirty="0"/>
              <a:t>Checking Character Count in Word</a:t>
            </a:r>
          </a:p>
        </p:txBody>
      </p:sp>
      <p:pic>
        <p:nvPicPr>
          <p:cNvPr id="7" name="Audio 6">
            <a:hlinkClick r:id="" action="ppaction://media"/>
            <a:extLst>
              <a:ext uri="{FF2B5EF4-FFF2-40B4-BE49-F238E27FC236}">
                <a16:creationId xmlns:a16="http://schemas.microsoft.com/office/drawing/2014/main" id="{E47200EE-0078-23C3-1284-19A12E4B16A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pic>
        <p:nvPicPr>
          <p:cNvPr id="19" name="Using Word for character count">
            <a:hlinkClick r:id="" action="ppaction://media"/>
            <a:extLst>
              <a:ext uri="{FF2B5EF4-FFF2-40B4-BE49-F238E27FC236}">
                <a16:creationId xmlns:a16="http://schemas.microsoft.com/office/drawing/2014/main" id="{B2346B64-96F4-F5D2-F092-0A1C61E0C3E8}"/>
              </a:ext>
            </a:extLst>
          </p:cNvPr>
          <p:cNvPicPr>
            <a:picLocks noGrp="1" noChangeAspect="1"/>
          </p:cNvPicPr>
          <p:nvPr>
            <p:ph idx="1"/>
            <a:videoFile r:link="rId4"/>
            <p:extLst>
              <p:ext uri="{DAA4B4D4-6D71-4841-9C94-3DE7FCFB9230}">
                <p14:media xmlns:p14="http://schemas.microsoft.com/office/powerpoint/2010/main" r:embed="rId3"/>
              </p:ext>
            </p:extLst>
          </p:nvPr>
        </p:nvPicPr>
        <p:blipFill>
          <a:blip r:embed="rId7"/>
          <a:stretch>
            <a:fillRect/>
          </a:stretch>
        </p:blipFill>
        <p:spPr>
          <a:xfrm>
            <a:off x="2987675" y="2286000"/>
            <a:ext cx="6367463" cy="3581400"/>
          </a:xfrm>
        </p:spPr>
      </p:pic>
    </p:spTree>
    <p:extLst>
      <p:ext uri="{BB962C8B-B14F-4D97-AF65-F5344CB8AC3E}">
        <p14:creationId xmlns:p14="http://schemas.microsoft.com/office/powerpoint/2010/main" val="3088760975"/>
      </p:ext>
    </p:extLst>
  </p:cSld>
  <p:clrMapOvr>
    <a:masterClrMapping/>
  </p:clrMapOvr>
  <mc:AlternateContent xmlns:mc="http://schemas.openxmlformats.org/markup-compatibility/2006" xmlns:p14="http://schemas.microsoft.com/office/powerpoint/2010/main">
    <mc:Choice Requires="p14">
      <p:transition spd="slow" p14:dur="2000" advTm="106095"/>
    </mc:Choice>
    <mc:Fallback xmlns="">
      <p:transition spd="slow" advTm="1060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493"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video>
              <p:cMediaNode vol="80000">
                <p:cTn id="8" fill="hold" display="0">
                  <p:stCondLst>
                    <p:cond delay="indefinite"/>
                  </p:stCondLst>
                </p:cTn>
                <p:tgtEl>
                  <p:spTgt spid="19"/>
                </p:tgtEl>
              </p:cMediaNode>
            </p:video>
            <p:seq concurrent="1" nextAc="seek">
              <p:cTn id="9" restart="whenNotActive" fill="hold" evtFilter="cancelBubble" nodeType="interactiveSeq">
                <p:stCondLst>
                  <p:cond evt="onClick" delay="0">
                    <p:tgtEl>
                      <p:spTgt spid="19"/>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9"/>
                                        </p:tgtEl>
                                      </p:cBhvr>
                                    </p:cmd>
                                  </p:childTnLst>
                                </p:cTn>
                              </p:par>
                            </p:childTnLst>
                          </p:cTn>
                        </p:par>
                      </p:childTnLst>
                    </p:cTn>
                  </p:par>
                </p:childTnLst>
              </p:cTn>
              <p:nextCondLst>
                <p:cond evt="onClick" delay="0">
                  <p:tgtEl>
                    <p:spTgt spid="19"/>
                  </p:tgtEl>
                </p:cond>
              </p:nextCondLst>
            </p:seq>
          </p:childTnLst>
        </p:cTn>
      </p:par>
    </p:tnLst>
  </p:timing>
  <p:extLst>
    <p:ext uri="{E180D4A7-C9FB-4DFB-919C-405C955672EB}">
      <p14:showEvtLst xmlns:p14="http://schemas.microsoft.com/office/powerpoint/2010/main">
        <p14:playEvt time="681" objId="4"/>
        <p14:triggerEvt type="onClick" time="681" objId="4"/>
        <p14:stopEvt time="106094" objId="4"/>
      </p14:showEvtLst>
    </p:ext>
  </p:extLs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D194348-6EA5-EF97-BD7C-96A25B1E0EE2}"/>
            </a:ext>
          </a:extLst>
        </p:cNvPr>
        <p:cNvGrpSpPr/>
        <p:nvPr/>
      </p:nvGrpSpPr>
      <p:grpSpPr>
        <a:xfrm>
          <a:off x="0" y="0"/>
          <a:ext cx="0" cy="0"/>
          <a:chOff x="0" y="0"/>
          <a:chExt cx="0" cy="0"/>
        </a:xfrm>
      </p:grpSpPr>
      <p:sp>
        <p:nvSpPr>
          <p:cNvPr id="3" name="image blend scrim">
            <a:extLst>
              <a:ext uri="{FF2B5EF4-FFF2-40B4-BE49-F238E27FC236}">
                <a16:creationId xmlns:a16="http://schemas.microsoft.com/office/drawing/2014/main" id="{1247CAD3-2865-EFF5-FB06-0F84050433FE}"/>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5" name="Text 2">
            <a:extLst>
              <a:ext uri="{FF2B5EF4-FFF2-40B4-BE49-F238E27FC236}">
                <a16:creationId xmlns:a16="http://schemas.microsoft.com/office/drawing/2014/main" id="{DC6992DC-0519-577A-75A0-C8A54606EBF2}"/>
              </a:ext>
            </a:extLst>
          </p:cNvPr>
          <p:cNvSpPr/>
          <p:nvPr/>
        </p:nvSpPr>
        <p:spPr>
          <a:xfrm>
            <a:off x="365760" y="475488"/>
            <a:ext cx="6339840" cy="2682240"/>
          </a:xfrm>
          <a:prstGeom prst="rect">
            <a:avLst/>
          </a:prstGeom>
          <a:noFill/>
          <a:ln/>
        </p:spPr>
        <p:txBody>
          <a:bodyPr wrap="square" lIns="0" tIns="0" rIns="0" bIns="0" rtlCol="0" anchor="ctr"/>
          <a:lstStyle/>
          <a:p>
            <a:pPr>
              <a:lnSpc>
                <a:spcPts val="5600"/>
              </a:lnSpc>
            </a:pPr>
            <a:endParaRPr lang="en-US" sz="5333" dirty="0">
              <a:solidFill>
                <a:srgbClr val="1A6DB1"/>
              </a:solidFill>
            </a:endParaRPr>
          </a:p>
        </p:txBody>
      </p:sp>
      <p:sp>
        <p:nvSpPr>
          <p:cNvPr id="8" name="Text 5">
            <a:extLst>
              <a:ext uri="{FF2B5EF4-FFF2-40B4-BE49-F238E27FC236}">
                <a16:creationId xmlns:a16="http://schemas.microsoft.com/office/drawing/2014/main" id="{1741F7BB-28B1-C1E4-B423-1F5BFEF3DF4D}"/>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sp>
        <p:nvSpPr>
          <p:cNvPr id="9" name="Text 2">
            <a:extLst>
              <a:ext uri="{FF2B5EF4-FFF2-40B4-BE49-F238E27FC236}">
                <a16:creationId xmlns:a16="http://schemas.microsoft.com/office/drawing/2014/main" id="{DD0887B5-E83F-D368-757C-8B764C9CE194}"/>
              </a:ext>
            </a:extLst>
          </p:cNvPr>
          <p:cNvSpPr/>
          <p:nvPr/>
        </p:nvSpPr>
        <p:spPr>
          <a:xfrm>
            <a:off x="1102359" y="298705"/>
            <a:ext cx="9394191" cy="1053847"/>
          </a:xfrm>
          <a:prstGeom prst="rect">
            <a:avLst/>
          </a:prstGeom>
          <a:noFill/>
          <a:ln/>
        </p:spPr>
        <p:txBody>
          <a:bodyPr wrap="square" lIns="0" tIns="0" rIns="0" bIns="0" rtlCol="0" anchor="ctr"/>
          <a:lstStyle/>
          <a:p>
            <a:pPr algn="ctr">
              <a:lnSpc>
                <a:spcPts val="5600"/>
              </a:lnSpc>
            </a:pPr>
            <a:r>
              <a:rPr lang="en-US" sz="5333" b="1" dirty="0">
                <a:solidFill>
                  <a:srgbClr val="FFFFFF"/>
                </a:solidFill>
                <a:latin typeface="+mj-lt"/>
                <a:ea typeface="Trebuchet MS" pitchFamily="34" charset="-122"/>
                <a:cs typeface="Trebuchet MS" pitchFamily="34" charset="-120"/>
              </a:rPr>
              <a:t>Abstract Guidelines
</a:t>
            </a:r>
            <a:endParaRPr lang="en-US" sz="5333" dirty="0">
              <a:solidFill>
                <a:srgbClr val="1A6DB1"/>
              </a:solidFill>
              <a:latin typeface="+mj-lt"/>
            </a:endParaRPr>
          </a:p>
        </p:txBody>
      </p:sp>
      <p:sp>
        <p:nvSpPr>
          <p:cNvPr id="12" name="TextBox 11">
            <a:extLst>
              <a:ext uri="{FF2B5EF4-FFF2-40B4-BE49-F238E27FC236}">
                <a16:creationId xmlns:a16="http://schemas.microsoft.com/office/drawing/2014/main" id="{3ECAE7C4-3AF6-88B9-0809-C05D520BE1D4}"/>
              </a:ext>
            </a:extLst>
          </p:cNvPr>
          <p:cNvSpPr txBox="1"/>
          <p:nvPr/>
        </p:nvSpPr>
        <p:spPr>
          <a:xfrm>
            <a:off x="365760" y="805923"/>
            <a:ext cx="11460480" cy="5150641"/>
          </a:xfrm>
          <a:prstGeom prst="rect">
            <a:avLst/>
          </a:prstGeom>
          <a:noFill/>
        </p:spPr>
        <p:txBody>
          <a:bodyPr wrap="square">
            <a:spAutoFit/>
          </a:bodyPr>
          <a:lstStyle/>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Abstract Title and Author Name(s) with Credentials and Organizational Affiliation(s)</a:t>
            </a:r>
          </a:p>
          <a:p>
            <a:pPr marL="457189" indent="-457189">
              <a:lnSpc>
                <a:spcPct val="115000"/>
              </a:lnSpc>
              <a:spcAft>
                <a:spcPts val="1067"/>
              </a:spcAft>
              <a:buFont typeface="+mj-lt"/>
              <a:buAutoNum type="arabicPeriod"/>
              <a:tabLst>
                <a:tab pos="609585" algn="l"/>
              </a:tabLst>
            </a:pPr>
            <a:r>
              <a:rPr lang="en-US" sz="2400" u="sng" kern="100" dirty="0">
                <a:solidFill>
                  <a:schemeClr val="bg1"/>
                </a:solidFill>
                <a:latin typeface="+mj-lt"/>
                <a:ea typeface="Aptos" panose="020B0004020202020204" pitchFamily="34" charset="0"/>
                <a:cs typeface="Times New Roman" panose="02020603050405020304" pitchFamily="18" charset="0"/>
              </a:rPr>
              <a:t>Note </a:t>
            </a:r>
            <a:r>
              <a:rPr lang="en-US" sz="2400" b="1" u="sng" kern="100" dirty="0">
                <a:solidFill>
                  <a:schemeClr val="bg1"/>
                </a:solidFill>
                <a:latin typeface="+mj-lt"/>
                <a:ea typeface="Aptos" panose="020B0004020202020204" pitchFamily="34" charset="0"/>
                <a:cs typeface="Times New Roman" panose="02020603050405020304" pitchFamily="18" charset="0"/>
              </a:rPr>
              <a:t>character</a:t>
            </a:r>
            <a:r>
              <a:rPr lang="en-US" sz="2400" u="sng" kern="100" dirty="0">
                <a:solidFill>
                  <a:schemeClr val="bg1"/>
                </a:solidFill>
                <a:latin typeface="+mj-lt"/>
                <a:ea typeface="Aptos" panose="020B0004020202020204" pitchFamily="34" charset="0"/>
                <a:cs typeface="Times New Roman" panose="02020603050405020304" pitchFamily="18" charset="0"/>
              </a:rPr>
              <a:t> limit per header</a:t>
            </a:r>
            <a:r>
              <a:rPr lang="en-US" sz="2400" kern="100" dirty="0">
                <a:solidFill>
                  <a:schemeClr val="bg1"/>
                </a:solidFill>
                <a:latin typeface="+mj-lt"/>
                <a:ea typeface="Aptos" panose="020B0004020202020204" pitchFamily="34" charset="0"/>
                <a:cs typeface="Times New Roman" panose="02020603050405020304" pitchFamily="18" charset="0"/>
              </a:rPr>
              <a:t>. This includes counting spaces between characters.</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your permission to include your abstract on the </a:t>
            </a:r>
            <a:r>
              <a:rPr lang="en-US" sz="2400" kern="100" dirty="0" err="1">
                <a:solidFill>
                  <a:schemeClr val="bg1"/>
                </a:solidFill>
                <a:latin typeface="+mj-lt"/>
                <a:ea typeface="Aptos" panose="020B0004020202020204" pitchFamily="34" charset="0"/>
                <a:cs typeface="Times New Roman" panose="02020603050405020304" pitchFamily="18" charset="0"/>
              </a:rPr>
              <a:t>NCONL</a:t>
            </a:r>
            <a:r>
              <a:rPr lang="en-US" sz="2400" kern="100" dirty="0">
                <a:solidFill>
                  <a:schemeClr val="bg1"/>
                </a:solidFill>
                <a:latin typeface="+mj-lt"/>
                <a:ea typeface="Aptos" panose="020B0004020202020204" pitchFamily="34" charset="0"/>
                <a:cs typeface="Times New Roman" panose="02020603050405020304" pitchFamily="18" charset="0"/>
              </a:rPr>
              <a:t> website</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the abstract category: Quality Improvement/Evidence-Based Practice Projects (QI/</a:t>
            </a:r>
            <a:r>
              <a:rPr lang="en-US" sz="2400" kern="100" dirty="0" err="1">
                <a:solidFill>
                  <a:schemeClr val="bg1"/>
                </a:solidFill>
                <a:latin typeface="+mj-lt"/>
                <a:ea typeface="Aptos" panose="020B0004020202020204" pitchFamily="34" charset="0"/>
                <a:cs typeface="Times New Roman" panose="02020603050405020304" pitchFamily="18" charset="0"/>
              </a:rPr>
              <a:t>EBP</a:t>
            </a:r>
            <a:r>
              <a:rPr lang="en-US" sz="2400" kern="100" dirty="0">
                <a:solidFill>
                  <a:schemeClr val="bg1"/>
                </a:solidFill>
                <a:latin typeface="+mj-lt"/>
                <a:ea typeface="Aptos" panose="020B0004020202020204" pitchFamily="34" charset="0"/>
                <a:cs typeface="Times New Roman" panose="02020603050405020304" pitchFamily="18" charset="0"/>
              </a:rPr>
              <a:t>)  OR Research Study</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Submit your content into the required subject headers. You may type this into the section box or copy &amp; paste from a document.</a:t>
            </a:r>
          </a:p>
          <a:p>
            <a:pPr marL="457189" indent="-457189">
              <a:lnSpc>
                <a:spcPct val="115000"/>
              </a:lnSpc>
              <a:spcAft>
                <a:spcPts val="1067"/>
              </a:spcAft>
              <a:buFont typeface="+mj-lt"/>
              <a:buAutoNum type="arabicPeriod"/>
              <a:tabLst>
                <a:tab pos="609585" algn="l"/>
              </a:tabLst>
            </a:pPr>
            <a:r>
              <a:rPr lang="en-US" sz="2400" kern="100" dirty="0">
                <a:solidFill>
                  <a:srgbClr val="FFFF00"/>
                </a:solidFill>
                <a:latin typeface="+mj-lt"/>
                <a:ea typeface="Aptos" panose="020B0004020202020204" pitchFamily="34" charset="0"/>
                <a:cs typeface="Times New Roman" panose="02020603050405020304" pitchFamily="18" charset="0"/>
              </a:rPr>
              <a:t>Provide 3-5 references (no character or word limit) in the reference section.</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Reviewer criteria rubric is available online</a:t>
            </a:r>
            <a:r>
              <a:rPr lang="en-US" sz="2400" kern="100" dirty="0">
                <a:solidFill>
                  <a:schemeClr val="bg1"/>
                </a:solidFill>
                <a:latin typeface="Trebuchet MS" panose="020B0603020202020204" pitchFamily="34" charset="0"/>
                <a:ea typeface="Aptos" panose="020B0004020202020204" pitchFamily="34" charset="0"/>
                <a:cs typeface="Times New Roman" panose="02020603050405020304" pitchFamily="18" charset="0"/>
              </a:rPr>
              <a:t>.</a:t>
            </a:r>
          </a:p>
        </p:txBody>
      </p:sp>
      <p:pic>
        <p:nvPicPr>
          <p:cNvPr id="7" name="Audio 6">
            <a:hlinkClick r:id="" action="ppaction://media"/>
            <a:extLst>
              <a:ext uri="{FF2B5EF4-FFF2-40B4-BE49-F238E27FC236}">
                <a16:creationId xmlns:a16="http://schemas.microsoft.com/office/drawing/2014/main" id="{14FF0650-7DFE-48C5-9553-811384BFCD6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07118322"/>
      </p:ext>
    </p:extLst>
  </p:cSld>
  <p:clrMapOvr>
    <a:masterClrMapping/>
  </p:clrMapOvr>
  <mc:AlternateContent xmlns:mc="http://schemas.openxmlformats.org/markup-compatibility/2006" xmlns:p14="http://schemas.microsoft.com/office/powerpoint/2010/main">
    <mc:Choice Requires="p14">
      <p:transition spd="slow" p14:dur="2000" advTm="9779"/>
    </mc:Choice>
    <mc:Fallback xmlns="">
      <p:transition spd="slow" advTm="9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6"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n-US"/>
            </a:p>
          </p:txBody>
        </p:sp>
        <p:sp>
          <p:nvSpPr>
            <p:cNvPr id="27"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grpSp>
      <p:pic>
        <p:nvPicPr>
          <p:cNvPr id="7" name="Picture 6">
            <a:extLst>
              <a:ext uri="{FF2B5EF4-FFF2-40B4-BE49-F238E27FC236}">
                <a16:creationId xmlns:a16="http://schemas.microsoft.com/office/drawing/2014/main" id="{496A7B91-7228-7CF2-AFD4-F91CD21BD8F6}"/>
              </a:ext>
            </a:extLst>
          </p:cNvPr>
          <p:cNvPicPr>
            <a:picLocks noChangeAspect="1"/>
          </p:cNvPicPr>
          <p:nvPr/>
        </p:nvPicPr>
        <p:blipFill>
          <a:blip r:embed="rId5"/>
          <a:srcRect l="8567" r="28779" b="1"/>
          <a:stretch>
            <a:fillRect/>
          </a:stretch>
        </p:blipFill>
        <p:spPr>
          <a:xfrm>
            <a:off x="20" y="10"/>
            <a:ext cx="12191980" cy="6859300"/>
          </a:xfrm>
          <a:prstGeom prst="rect">
            <a:avLst/>
          </a:prstGeom>
        </p:spPr>
      </p:pic>
      <p:sp>
        <p:nvSpPr>
          <p:cNvPr id="29" name="Rectangle 28">
            <a:extLst>
              <a:ext uri="{FF2B5EF4-FFF2-40B4-BE49-F238E27FC236}">
                <a16:creationId xmlns:a16="http://schemas.microsoft.com/office/drawing/2014/main" id="{310B1DD0-264A-47E3-A16A-C87AFA51E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6">
            <a:extLst>
              <a:ext uri="{FF2B5EF4-FFF2-40B4-BE49-F238E27FC236}">
                <a16:creationId xmlns:a16="http://schemas.microsoft.com/office/drawing/2014/main" id="{69C1BB7B-F21E-41A2-B30C-D8507B960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n-US"/>
          </a:p>
        </p:txBody>
      </p:sp>
      <p:sp>
        <p:nvSpPr>
          <p:cNvPr id="33" name="Freeform 6">
            <a:extLst>
              <a:ext uri="{FF2B5EF4-FFF2-40B4-BE49-F238E27FC236}">
                <a16:creationId xmlns:a16="http://schemas.microsoft.com/office/drawing/2014/main" id="{DF6D7DDE-F8A1-4105-9729-F9EB5F81A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n-US"/>
          </a:p>
        </p:txBody>
      </p:sp>
      <p:sp>
        <p:nvSpPr>
          <p:cNvPr id="5" name="Title 4">
            <a:extLst>
              <a:ext uri="{FF2B5EF4-FFF2-40B4-BE49-F238E27FC236}">
                <a16:creationId xmlns:a16="http://schemas.microsoft.com/office/drawing/2014/main" id="{B4B94703-0F11-4927-E293-172ABBBDFC68}"/>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7200" cap="all" dirty="0">
                <a:solidFill>
                  <a:schemeClr val="bg2"/>
                </a:solidFill>
              </a:rPr>
              <a:t>What is an Abstract?</a:t>
            </a:r>
          </a:p>
        </p:txBody>
      </p:sp>
      <p:pic>
        <p:nvPicPr>
          <p:cNvPr id="3" name="Audio 2">
            <a:hlinkClick r:id="" action="ppaction://media"/>
            <a:extLst>
              <a:ext uri="{FF2B5EF4-FFF2-40B4-BE49-F238E27FC236}">
                <a16:creationId xmlns:a16="http://schemas.microsoft.com/office/drawing/2014/main" id="{E00E8090-8657-9A2F-A5D6-D918CF31EE0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99368621"/>
      </p:ext>
    </p:extLst>
  </p:cSld>
  <p:clrMapOvr>
    <a:masterClrMapping/>
  </p:clrMapOvr>
  <mc:AlternateContent xmlns:mc="http://schemas.openxmlformats.org/markup-compatibility/2006" xmlns:p14="http://schemas.microsoft.com/office/powerpoint/2010/main">
    <mc:Choice Requires="p14">
      <p:transition spd="slow" p14:dur="2000" advTm="35563"/>
    </mc:Choice>
    <mc:Fallback xmlns="">
      <p:transition spd="slow" advTm="35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1000"/>
                                  </p:stCondLst>
                                  <p:iterate type="lt">
                                    <p:tmPct val="10000"/>
                                  </p:iterate>
                                  <p:childTnLst>
                                    <p:set>
                                      <p:cBhvr>
                                        <p:cTn id="8" dur="1" fill="hold">
                                          <p:stCondLst>
                                            <p:cond delay="0"/>
                                          </p:stCondLst>
                                        </p:cTn>
                                        <p:tgtEl>
                                          <p:spTgt spid="5"/>
                                        </p:tgtEl>
                                        <p:attrNameLst>
                                          <p:attrName>style.visibility</p:attrName>
                                        </p:attrNameLst>
                                      </p:cBhvr>
                                      <p:to>
                                        <p:strVal val="visible"/>
                                      </p:to>
                                    </p:set>
                                    <p:animEffect transition="in" filter="fade">
                                      <p:cBhvr>
                                        <p:cTn id="9"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6688236-09CC-3D24-2BF2-B2F15E0DD0D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40ED51-290A-42F0-98D4-7C24B79684E3}"/>
              </a:ext>
            </a:extLst>
          </p:cNvPr>
          <p:cNvPicPr>
            <a:picLocks noChangeAspect="1"/>
          </p:cNvPicPr>
          <p:nvPr/>
        </p:nvPicPr>
        <p:blipFill>
          <a:blip r:embed="rId4"/>
          <a:stretch>
            <a:fillRect/>
          </a:stretch>
        </p:blipFill>
        <p:spPr>
          <a:xfrm>
            <a:off x="2668494" y="691713"/>
            <a:ext cx="6855012" cy="5148255"/>
          </a:xfrm>
          <a:prstGeom prst="rect">
            <a:avLst/>
          </a:prstGeom>
        </p:spPr>
      </p:pic>
      <p:pic>
        <p:nvPicPr>
          <p:cNvPr id="4" name="Audio 3">
            <a:hlinkClick r:id="" action="ppaction://media"/>
            <a:extLst>
              <a:ext uri="{FF2B5EF4-FFF2-40B4-BE49-F238E27FC236}">
                <a16:creationId xmlns:a16="http://schemas.microsoft.com/office/drawing/2014/main" id="{E7161899-71AF-A2E7-58A8-F0BB2627614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843564"/>
      </p:ext>
    </p:extLst>
  </p:cSld>
  <p:clrMapOvr>
    <a:masterClrMapping/>
  </p:clrMapOvr>
  <mc:AlternateContent xmlns:mc="http://schemas.openxmlformats.org/markup-compatibility/2006" xmlns:p14="http://schemas.microsoft.com/office/powerpoint/2010/main">
    <mc:Choice Requires="p14">
      <p:transition spd="slow" p14:dur="2000" advTm="11005"/>
    </mc:Choice>
    <mc:Fallback xmlns="">
      <p:transition spd="slow" advTm="11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ED4DCA-4D44-09C7-EA0B-38AFE64D5C04}"/>
              </a:ext>
            </a:extLst>
          </p:cNvPr>
          <p:cNvPicPr>
            <a:picLocks noChangeAspect="1"/>
          </p:cNvPicPr>
          <p:nvPr/>
        </p:nvPicPr>
        <p:blipFill>
          <a:blip r:embed="rId4"/>
          <a:stretch>
            <a:fillRect/>
          </a:stretch>
        </p:blipFill>
        <p:spPr>
          <a:xfrm>
            <a:off x="3793434" y="791982"/>
            <a:ext cx="4950450" cy="4950450"/>
          </a:xfrm>
          <a:prstGeom prst="rect">
            <a:avLst/>
          </a:prstGeom>
        </p:spPr>
      </p:pic>
      <p:sp>
        <p:nvSpPr>
          <p:cNvPr id="4" name="TextBox 3">
            <a:extLst>
              <a:ext uri="{FF2B5EF4-FFF2-40B4-BE49-F238E27FC236}">
                <a16:creationId xmlns:a16="http://schemas.microsoft.com/office/drawing/2014/main" id="{7ABD6878-D53F-EF1C-1624-65BCF94B8450}"/>
              </a:ext>
            </a:extLst>
          </p:cNvPr>
          <p:cNvSpPr txBox="1"/>
          <p:nvPr/>
        </p:nvSpPr>
        <p:spPr>
          <a:xfrm>
            <a:off x="9302496" y="1524000"/>
            <a:ext cx="2145792" cy="369332"/>
          </a:xfrm>
          <a:prstGeom prst="rect">
            <a:avLst/>
          </a:prstGeom>
          <a:noFill/>
        </p:spPr>
        <p:txBody>
          <a:bodyPr wrap="square" rtlCol="0">
            <a:spAutoFit/>
          </a:bodyPr>
          <a:lstStyle/>
          <a:p>
            <a:r>
              <a:rPr lang="en-US" dirty="0">
                <a:solidFill>
                  <a:schemeClr val="bg1"/>
                </a:solidFill>
              </a:rPr>
              <a:t>Before you leave…</a:t>
            </a:r>
          </a:p>
        </p:txBody>
      </p:sp>
      <p:pic>
        <p:nvPicPr>
          <p:cNvPr id="10" name="Audio 9">
            <a:hlinkClick r:id="" action="ppaction://media"/>
            <a:extLst>
              <a:ext uri="{FF2B5EF4-FFF2-40B4-BE49-F238E27FC236}">
                <a16:creationId xmlns:a16="http://schemas.microsoft.com/office/drawing/2014/main" id="{F9827324-D09C-05A9-F8F7-085230EEF7E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33663235"/>
      </p:ext>
    </p:extLst>
  </p:cSld>
  <p:clrMapOvr>
    <a:masterClrMapping/>
  </p:clrMapOvr>
  <mc:AlternateContent xmlns:mc="http://schemas.openxmlformats.org/markup-compatibility/2006" xmlns:p14="http://schemas.microsoft.com/office/powerpoint/2010/main">
    <mc:Choice Requires="p14">
      <p:transition spd="slow" p14:dur="2000" advTm="18611"/>
    </mc:Choice>
    <mc:Fallback xmlns="">
      <p:transition spd="slow" advTm="18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D868099-6145-4BC0-A5EA-74BEF1776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90E9812-DBF9-6651-CCED-B96733A4711F}"/>
              </a:ext>
            </a:extLst>
          </p:cNvPr>
          <p:cNvSpPr>
            <a:spLocks noGrp="1"/>
          </p:cNvSpPr>
          <p:nvPr>
            <p:ph type="title"/>
          </p:nvPr>
        </p:nvSpPr>
        <p:spPr>
          <a:xfrm>
            <a:off x="8471424" y="1110882"/>
            <a:ext cx="3053039" cy="1060817"/>
          </a:xfrm>
        </p:spPr>
        <p:txBody>
          <a:bodyPr anchor="b">
            <a:normAutofit/>
          </a:bodyPr>
          <a:lstStyle/>
          <a:p>
            <a:endParaRPr lang="en-US" sz="2800"/>
          </a:p>
        </p:txBody>
      </p:sp>
      <p:pic>
        <p:nvPicPr>
          <p:cNvPr id="8" name="Content Placeholder 7">
            <a:extLst>
              <a:ext uri="{FF2B5EF4-FFF2-40B4-BE49-F238E27FC236}">
                <a16:creationId xmlns:a16="http://schemas.microsoft.com/office/drawing/2014/main" id="{E804D69E-1CEC-03B2-F801-3958E9F677A9}"/>
              </a:ext>
            </a:extLst>
          </p:cNvPr>
          <p:cNvPicPr>
            <a:picLocks noChangeAspect="1"/>
          </p:cNvPicPr>
          <p:nvPr/>
        </p:nvPicPr>
        <p:blipFill>
          <a:blip r:embed="rId5"/>
          <a:stretch>
            <a:fillRect/>
          </a:stretch>
        </p:blipFill>
        <p:spPr>
          <a:xfrm>
            <a:off x="1157820" y="640080"/>
            <a:ext cx="5853290" cy="5577840"/>
          </a:xfrm>
          <a:prstGeom prst="rect">
            <a:avLst/>
          </a:prstGeom>
        </p:spPr>
      </p:pic>
      <p:sp>
        <p:nvSpPr>
          <p:cNvPr id="12" name="Content Placeholder 11">
            <a:extLst>
              <a:ext uri="{FF2B5EF4-FFF2-40B4-BE49-F238E27FC236}">
                <a16:creationId xmlns:a16="http://schemas.microsoft.com/office/drawing/2014/main" id="{19F839A1-9CC9-9E49-42F1-300462D8DF95}"/>
              </a:ext>
            </a:extLst>
          </p:cNvPr>
          <p:cNvSpPr>
            <a:spLocks noGrp="1"/>
          </p:cNvSpPr>
          <p:nvPr>
            <p:ph idx="1"/>
          </p:nvPr>
        </p:nvSpPr>
        <p:spPr>
          <a:xfrm>
            <a:off x="8471423" y="2286000"/>
            <a:ext cx="3053039" cy="3931920"/>
          </a:xfrm>
        </p:spPr>
        <p:txBody>
          <a:bodyPr>
            <a:normAutofit/>
          </a:bodyPr>
          <a:lstStyle/>
          <a:p>
            <a:endParaRPr lang="en-US" sz="1600" dirty="0"/>
          </a:p>
        </p:txBody>
      </p:sp>
      <p:sp>
        <p:nvSpPr>
          <p:cNvPr id="17" name="Freeform 6">
            <a:extLst>
              <a:ext uri="{FF2B5EF4-FFF2-40B4-BE49-F238E27FC236}">
                <a16:creationId xmlns:a16="http://schemas.microsoft.com/office/drawing/2014/main" id="{CC1026F7-DECB-49B4-A565-518BBA445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pic>
        <p:nvPicPr>
          <p:cNvPr id="3" name="Audio 2">
            <a:hlinkClick r:id="" action="ppaction://media"/>
            <a:extLst>
              <a:ext uri="{FF2B5EF4-FFF2-40B4-BE49-F238E27FC236}">
                <a16:creationId xmlns:a16="http://schemas.microsoft.com/office/drawing/2014/main" id="{390EF413-97BB-B0EC-6F6E-C7F47971845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797286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62315"/>
    </mc:Choice>
    <mc:Fallback xmlns="">
      <p:transition spd="slow" advTm="623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099A14AB-16F9-A0CF-46D8-DFAD31CC266A}"/>
              </a:ext>
            </a:extLst>
          </p:cNvPr>
          <p:cNvPicPr>
            <a:picLocks noChangeAspect="1"/>
          </p:cNvPicPr>
          <p:nvPr/>
        </p:nvPicPr>
        <p:blipFill>
          <a:blip r:embed="rId5">
            <a:alphaModFix amt="35000"/>
            <a:extLst>
              <a:ext uri="{837473B0-CC2E-450A-ABE3-18F120FF3D39}">
                <a1611:picAttrSrcUrl xmlns:a1611="http://schemas.microsoft.com/office/drawing/2016/11/main" r:id="rId6"/>
              </a:ext>
            </a:extLst>
          </a:blip>
          <a:srcRect/>
          <a:stretch>
            <a:fillRect/>
          </a:stretch>
        </p:blipFill>
        <p:spPr>
          <a:xfrm>
            <a:off x="-1" y="10"/>
            <a:ext cx="12192001" cy="6857990"/>
          </a:xfrm>
          <a:prstGeom prst="rect">
            <a:avLst/>
          </a:prstGeom>
        </p:spPr>
      </p:pic>
      <p:sp>
        <p:nvSpPr>
          <p:cNvPr id="5" name="Title 4">
            <a:extLst>
              <a:ext uri="{FF2B5EF4-FFF2-40B4-BE49-F238E27FC236}">
                <a16:creationId xmlns:a16="http://schemas.microsoft.com/office/drawing/2014/main" id="{7BFC8ABC-F185-E881-78FF-96AC7BE6ED48}"/>
              </a:ext>
            </a:extLst>
          </p:cNvPr>
          <p:cNvSpPr>
            <a:spLocks noGrp="1"/>
          </p:cNvSpPr>
          <p:nvPr>
            <p:ph type="title"/>
          </p:nvPr>
        </p:nvSpPr>
        <p:spPr>
          <a:xfrm>
            <a:off x="1371600" y="685800"/>
            <a:ext cx="9601200" cy="1485900"/>
          </a:xfrm>
        </p:spPr>
        <p:txBody>
          <a:bodyPr>
            <a:normAutofit/>
          </a:bodyPr>
          <a:lstStyle/>
          <a:p>
            <a:endParaRPr lang="en-US"/>
          </a:p>
        </p:txBody>
      </p:sp>
      <p:sp>
        <p:nvSpPr>
          <p:cNvPr id="12" name="Content Placeholder 11">
            <a:extLst>
              <a:ext uri="{FF2B5EF4-FFF2-40B4-BE49-F238E27FC236}">
                <a16:creationId xmlns:a16="http://schemas.microsoft.com/office/drawing/2014/main" id="{A8C994BE-723C-F415-B269-E36013C8E5FA}"/>
              </a:ext>
            </a:extLst>
          </p:cNvPr>
          <p:cNvSpPr>
            <a:spLocks noGrp="1"/>
          </p:cNvSpPr>
          <p:nvPr>
            <p:ph idx="1"/>
          </p:nvPr>
        </p:nvSpPr>
        <p:spPr>
          <a:xfrm>
            <a:off x="1371600" y="2286000"/>
            <a:ext cx="9601200" cy="3581400"/>
          </a:xfrm>
        </p:spPr>
        <p:txBody>
          <a:bodyPr>
            <a:normAutofit/>
          </a:bodyPr>
          <a:lstStyle/>
          <a:p>
            <a:endParaRPr lang="en-US"/>
          </a:p>
        </p:txBody>
      </p:sp>
      <p:pic>
        <p:nvPicPr>
          <p:cNvPr id="3" name="Audio 2">
            <a:hlinkClick r:id="" action="ppaction://media"/>
            <a:extLst>
              <a:ext uri="{FF2B5EF4-FFF2-40B4-BE49-F238E27FC236}">
                <a16:creationId xmlns:a16="http://schemas.microsoft.com/office/drawing/2014/main" id="{C40F2F8A-7281-7620-CF8A-81ADDE19D31F}"/>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819098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870"/>
    </mc:Choice>
    <mc:Fallback xmlns="">
      <p:transition spd="slow" advTm="30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83A18E7-B64F-5124-8085-4BA17A92CC3C}"/>
            </a:ext>
          </a:extLst>
        </p:cNvPr>
        <p:cNvGrpSpPr/>
        <p:nvPr/>
      </p:nvGrpSpPr>
      <p:grpSpPr>
        <a:xfrm>
          <a:off x="0" y="0"/>
          <a:ext cx="0" cy="0"/>
          <a:chOff x="0" y="0"/>
          <a:chExt cx="0" cy="0"/>
        </a:xfrm>
      </p:grpSpPr>
      <p:sp>
        <p:nvSpPr>
          <p:cNvPr id="3" name="image blend scrim">
            <a:extLst>
              <a:ext uri="{FF2B5EF4-FFF2-40B4-BE49-F238E27FC236}">
                <a16:creationId xmlns:a16="http://schemas.microsoft.com/office/drawing/2014/main" id="{F04E135A-DCE2-F955-3860-F65CE524E27C}"/>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5" name="Text 2">
            <a:extLst>
              <a:ext uri="{FF2B5EF4-FFF2-40B4-BE49-F238E27FC236}">
                <a16:creationId xmlns:a16="http://schemas.microsoft.com/office/drawing/2014/main" id="{36A44B40-4696-76D4-CADF-ACEC930C6785}"/>
              </a:ext>
            </a:extLst>
          </p:cNvPr>
          <p:cNvSpPr/>
          <p:nvPr/>
        </p:nvSpPr>
        <p:spPr>
          <a:xfrm>
            <a:off x="365760" y="475488"/>
            <a:ext cx="6339840" cy="2682240"/>
          </a:xfrm>
          <a:prstGeom prst="rect">
            <a:avLst/>
          </a:prstGeom>
          <a:noFill/>
          <a:ln/>
        </p:spPr>
        <p:txBody>
          <a:bodyPr wrap="square" lIns="0" tIns="0" rIns="0" bIns="0" rtlCol="0" anchor="ctr"/>
          <a:lstStyle/>
          <a:p>
            <a:pPr>
              <a:lnSpc>
                <a:spcPts val="5600"/>
              </a:lnSpc>
            </a:pPr>
            <a:endParaRPr lang="en-US" sz="5333" dirty="0">
              <a:solidFill>
                <a:srgbClr val="1A6DB1"/>
              </a:solidFill>
            </a:endParaRPr>
          </a:p>
        </p:txBody>
      </p:sp>
      <p:sp>
        <p:nvSpPr>
          <p:cNvPr id="8" name="Text 5">
            <a:extLst>
              <a:ext uri="{FF2B5EF4-FFF2-40B4-BE49-F238E27FC236}">
                <a16:creationId xmlns:a16="http://schemas.microsoft.com/office/drawing/2014/main" id="{06DDDD75-4159-9842-9DC5-0A21E83A45B0}"/>
              </a:ext>
            </a:extLst>
          </p:cNvPr>
          <p:cNvSpPr/>
          <p:nvPr/>
        </p:nvSpPr>
        <p:spPr>
          <a:xfrm>
            <a:off x="670560" y="6315456"/>
            <a:ext cx="6096000" cy="365760"/>
          </a:xfrm>
          <a:prstGeom prst="rect">
            <a:avLst/>
          </a:prstGeom>
          <a:noFill/>
          <a:ln/>
        </p:spPr>
        <p:txBody>
          <a:bodyPr wrap="square" lIns="0" tIns="0" rIns="0" bIns="0" rtlCol="0" anchor="ctr"/>
          <a:lstStyle/>
          <a:p>
            <a:r>
              <a:rPr lang="en-US" sz="1200" kern="0" spc="267" dirty="0">
                <a:solidFill>
                  <a:srgbClr val="AFC1DB"/>
                </a:solidFill>
                <a:latin typeface="Trebuchet MS" pitchFamily="34" charset="0"/>
                <a:ea typeface="Trebuchet MS" pitchFamily="34" charset="-122"/>
                <a:cs typeface="Trebuchet MS" pitchFamily="34" charset="-120"/>
              </a:rPr>
              <a:t>ON THE ROAD TO DISSEMINATION</a:t>
            </a:r>
            <a:endParaRPr lang="en-US" sz="1200" dirty="0"/>
          </a:p>
        </p:txBody>
      </p:sp>
      <p:sp>
        <p:nvSpPr>
          <p:cNvPr id="9" name="Text 2">
            <a:extLst>
              <a:ext uri="{FF2B5EF4-FFF2-40B4-BE49-F238E27FC236}">
                <a16:creationId xmlns:a16="http://schemas.microsoft.com/office/drawing/2014/main" id="{E5158603-9887-B263-4929-0194C7B8AD16}"/>
              </a:ext>
            </a:extLst>
          </p:cNvPr>
          <p:cNvSpPr/>
          <p:nvPr/>
        </p:nvSpPr>
        <p:spPr>
          <a:xfrm>
            <a:off x="1102359" y="298705"/>
            <a:ext cx="9394191" cy="1053847"/>
          </a:xfrm>
          <a:prstGeom prst="rect">
            <a:avLst/>
          </a:prstGeom>
          <a:noFill/>
          <a:ln/>
        </p:spPr>
        <p:txBody>
          <a:bodyPr wrap="square" lIns="0" tIns="0" rIns="0" bIns="0" rtlCol="0" anchor="ctr"/>
          <a:lstStyle/>
          <a:p>
            <a:pPr algn="ctr">
              <a:lnSpc>
                <a:spcPts val="5600"/>
              </a:lnSpc>
            </a:pPr>
            <a:r>
              <a:rPr lang="en-US" sz="5333" b="1" dirty="0">
                <a:solidFill>
                  <a:srgbClr val="FFFFFF"/>
                </a:solidFill>
                <a:latin typeface="+mj-lt"/>
                <a:ea typeface="Trebuchet MS" pitchFamily="34" charset="-122"/>
                <a:cs typeface="Trebuchet MS" pitchFamily="34" charset="-120"/>
              </a:rPr>
              <a:t>Abstract Guidelines
</a:t>
            </a:r>
            <a:endParaRPr lang="en-US" sz="5333" dirty="0">
              <a:solidFill>
                <a:srgbClr val="1A6DB1"/>
              </a:solidFill>
              <a:latin typeface="+mj-lt"/>
            </a:endParaRPr>
          </a:p>
        </p:txBody>
      </p:sp>
      <p:sp>
        <p:nvSpPr>
          <p:cNvPr id="12" name="TextBox 11">
            <a:extLst>
              <a:ext uri="{FF2B5EF4-FFF2-40B4-BE49-F238E27FC236}">
                <a16:creationId xmlns:a16="http://schemas.microsoft.com/office/drawing/2014/main" id="{D46FF82F-2E43-2626-FE43-933A2B461C23}"/>
              </a:ext>
            </a:extLst>
          </p:cNvPr>
          <p:cNvSpPr txBox="1"/>
          <p:nvPr/>
        </p:nvSpPr>
        <p:spPr>
          <a:xfrm>
            <a:off x="365760" y="805923"/>
            <a:ext cx="11460480" cy="5150641"/>
          </a:xfrm>
          <a:prstGeom prst="rect">
            <a:avLst/>
          </a:prstGeom>
          <a:noFill/>
        </p:spPr>
        <p:txBody>
          <a:bodyPr wrap="square">
            <a:spAutoFit/>
          </a:bodyPr>
          <a:lstStyle/>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Abstract Title and Author Name(s) with Credentials and Organizational Affiliation(s)</a:t>
            </a:r>
          </a:p>
          <a:p>
            <a:pPr marL="457189" indent="-457189">
              <a:lnSpc>
                <a:spcPct val="115000"/>
              </a:lnSpc>
              <a:spcAft>
                <a:spcPts val="1067"/>
              </a:spcAft>
              <a:buFont typeface="+mj-lt"/>
              <a:buAutoNum type="arabicPeriod"/>
              <a:tabLst>
                <a:tab pos="609585" algn="l"/>
              </a:tabLst>
            </a:pPr>
            <a:r>
              <a:rPr lang="en-US" sz="2400" u="sng" kern="100" dirty="0">
                <a:solidFill>
                  <a:schemeClr val="bg1"/>
                </a:solidFill>
                <a:latin typeface="+mj-lt"/>
                <a:ea typeface="Aptos" panose="020B0004020202020204" pitchFamily="34" charset="0"/>
                <a:cs typeface="Times New Roman" panose="02020603050405020304" pitchFamily="18" charset="0"/>
              </a:rPr>
              <a:t>Note </a:t>
            </a:r>
            <a:r>
              <a:rPr lang="en-US" sz="2400" b="1" u="sng" kern="100" dirty="0">
                <a:solidFill>
                  <a:schemeClr val="bg1"/>
                </a:solidFill>
                <a:latin typeface="+mj-lt"/>
                <a:ea typeface="Aptos" panose="020B0004020202020204" pitchFamily="34" charset="0"/>
                <a:cs typeface="Times New Roman" panose="02020603050405020304" pitchFamily="18" charset="0"/>
              </a:rPr>
              <a:t>character</a:t>
            </a:r>
            <a:r>
              <a:rPr lang="en-US" sz="2400" u="sng" kern="100" dirty="0">
                <a:solidFill>
                  <a:schemeClr val="bg1"/>
                </a:solidFill>
                <a:latin typeface="+mj-lt"/>
                <a:ea typeface="Aptos" panose="020B0004020202020204" pitchFamily="34" charset="0"/>
                <a:cs typeface="Times New Roman" panose="02020603050405020304" pitchFamily="18" charset="0"/>
              </a:rPr>
              <a:t> limit per header</a:t>
            </a:r>
            <a:r>
              <a:rPr lang="en-US" sz="2400" kern="100" dirty="0">
                <a:solidFill>
                  <a:schemeClr val="bg1"/>
                </a:solidFill>
                <a:latin typeface="+mj-lt"/>
                <a:ea typeface="Aptos" panose="020B0004020202020204" pitchFamily="34" charset="0"/>
                <a:cs typeface="Times New Roman" panose="02020603050405020304" pitchFamily="18" charset="0"/>
              </a:rPr>
              <a:t>. This includes counting spaces between characters.</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your permission to include your abstract on the </a:t>
            </a:r>
            <a:r>
              <a:rPr lang="en-US" sz="2400" kern="100" dirty="0" err="1">
                <a:solidFill>
                  <a:schemeClr val="bg1"/>
                </a:solidFill>
                <a:latin typeface="+mj-lt"/>
                <a:ea typeface="Aptos" panose="020B0004020202020204" pitchFamily="34" charset="0"/>
                <a:cs typeface="Times New Roman" panose="02020603050405020304" pitchFamily="18" charset="0"/>
              </a:rPr>
              <a:t>NCONL</a:t>
            </a:r>
            <a:r>
              <a:rPr lang="en-US" sz="2400" kern="100" dirty="0">
                <a:solidFill>
                  <a:schemeClr val="bg1"/>
                </a:solidFill>
                <a:latin typeface="+mj-lt"/>
                <a:ea typeface="Aptos" panose="020B0004020202020204" pitchFamily="34" charset="0"/>
                <a:cs typeface="Times New Roman" panose="02020603050405020304" pitchFamily="18" charset="0"/>
              </a:rPr>
              <a:t> website</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Indicate the abstract category: Quality Improvement/Evidence-Based Practice Projects (QI/</a:t>
            </a:r>
            <a:r>
              <a:rPr lang="en-US" sz="2400" kern="100" dirty="0" err="1">
                <a:solidFill>
                  <a:schemeClr val="bg1"/>
                </a:solidFill>
                <a:latin typeface="+mj-lt"/>
                <a:ea typeface="Aptos" panose="020B0004020202020204" pitchFamily="34" charset="0"/>
                <a:cs typeface="Times New Roman" panose="02020603050405020304" pitchFamily="18" charset="0"/>
              </a:rPr>
              <a:t>EBP</a:t>
            </a:r>
            <a:r>
              <a:rPr lang="en-US" sz="2400" kern="100" dirty="0">
                <a:solidFill>
                  <a:schemeClr val="bg1"/>
                </a:solidFill>
                <a:latin typeface="+mj-lt"/>
                <a:ea typeface="Aptos" panose="020B0004020202020204" pitchFamily="34" charset="0"/>
                <a:cs typeface="Times New Roman" panose="02020603050405020304" pitchFamily="18" charset="0"/>
              </a:rPr>
              <a:t>)  OR Research Study</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Submit your content into the required subject headers. You may type this into the section box or copy &amp; paste from a document.</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Provide 3-5 references (no character or word limit) in the reference section.</a:t>
            </a:r>
          </a:p>
          <a:p>
            <a:pPr marL="457189" indent="-457189">
              <a:lnSpc>
                <a:spcPct val="115000"/>
              </a:lnSpc>
              <a:spcAft>
                <a:spcPts val="1067"/>
              </a:spcAft>
              <a:buFont typeface="+mj-lt"/>
              <a:buAutoNum type="arabicPeriod"/>
              <a:tabLst>
                <a:tab pos="609585" algn="l"/>
              </a:tabLst>
            </a:pPr>
            <a:r>
              <a:rPr lang="en-US" sz="2400" kern="100" dirty="0">
                <a:solidFill>
                  <a:schemeClr val="bg1"/>
                </a:solidFill>
                <a:latin typeface="+mj-lt"/>
                <a:ea typeface="Aptos" panose="020B0004020202020204" pitchFamily="34" charset="0"/>
                <a:cs typeface="Times New Roman" panose="02020603050405020304" pitchFamily="18" charset="0"/>
              </a:rPr>
              <a:t>Reviewer criteria rubric is available online</a:t>
            </a:r>
            <a:r>
              <a:rPr lang="en-US" sz="2400" kern="100" dirty="0">
                <a:solidFill>
                  <a:schemeClr val="bg1"/>
                </a:solidFill>
                <a:latin typeface="Trebuchet MS" panose="020B0603020202020204" pitchFamily="34" charset="0"/>
                <a:ea typeface="Aptos" panose="020B0004020202020204" pitchFamily="34" charset="0"/>
                <a:cs typeface="Times New Roman" panose="02020603050405020304" pitchFamily="18" charset="0"/>
              </a:rPr>
              <a:t>.</a:t>
            </a:r>
          </a:p>
        </p:txBody>
      </p:sp>
      <p:pic>
        <p:nvPicPr>
          <p:cNvPr id="10" name="Audio 9">
            <a:hlinkClick r:id="" action="ppaction://media"/>
            <a:extLst>
              <a:ext uri="{FF2B5EF4-FFF2-40B4-BE49-F238E27FC236}">
                <a16:creationId xmlns:a16="http://schemas.microsoft.com/office/drawing/2014/main" id="{6B03F355-5A79-171A-D87A-775E0FEA20F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70433741"/>
      </p:ext>
    </p:extLst>
  </p:cSld>
  <p:clrMapOvr>
    <a:masterClrMapping/>
  </p:clrMapOvr>
  <mc:AlternateContent xmlns:mc="http://schemas.openxmlformats.org/markup-compatibility/2006" xmlns:p14="http://schemas.microsoft.com/office/powerpoint/2010/main">
    <mc:Choice Requires="p14">
      <p:transition spd="slow" p14:dur="2000" advTm="23689"/>
    </mc:Choice>
    <mc:Fallback xmlns="">
      <p:transition spd="slow" advTm="23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 name="image blend scrim">
            <a:extLst>
              <a:ext uri="{FF2B5EF4-FFF2-40B4-BE49-F238E27FC236}">
                <a16:creationId xmlns:a16="http://schemas.microsoft.com/office/drawing/2014/main" id="{B983F77D-65E5-A8F8-9CAE-FB5AC265FAA2}"/>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2" name="Title 1">
            <a:extLst>
              <a:ext uri="{FF2B5EF4-FFF2-40B4-BE49-F238E27FC236}">
                <a16:creationId xmlns:a16="http://schemas.microsoft.com/office/drawing/2014/main" id="{2542CCBD-C545-90E8-7AC8-CA540ADA3168}"/>
              </a:ext>
            </a:extLst>
          </p:cNvPr>
          <p:cNvSpPr>
            <a:spLocks noGrp="1"/>
          </p:cNvSpPr>
          <p:nvPr>
            <p:ph type="title"/>
          </p:nvPr>
        </p:nvSpPr>
        <p:spPr>
          <a:xfrm>
            <a:off x="1371600" y="332232"/>
            <a:ext cx="9601200" cy="862584"/>
          </a:xfrm>
        </p:spPr>
        <p:txBody>
          <a:bodyPr>
            <a:normAutofit/>
          </a:bodyPr>
          <a:lstStyle/>
          <a:p>
            <a:pPr algn="ctr"/>
            <a:r>
              <a:rPr lang="en-US" sz="5400" b="1" dirty="0">
                <a:solidFill>
                  <a:schemeClr val="bg1"/>
                </a:solidFill>
              </a:rPr>
              <a:t>Abstract Guidelines</a:t>
            </a:r>
          </a:p>
        </p:txBody>
      </p:sp>
      <p:graphicFrame>
        <p:nvGraphicFramePr>
          <p:cNvPr id="4" name="Content Placeholder 3">
            <a:extLst>
              <a:ext uri="{FF2B5EF4-FFF2-40B4-BE49-F238E27FC236}">
                <a16:creationId xmlns:a16="http://schemas.microsoft.com/office/drawing/2014/main" id="{D28D7E7E-668B-B8E9-D280-B55AD358C5A7}"/>
              </a:ext>
            </a:extLst>
          </p:cNvPr>
          <p:cNvGraphicFramePr>
            <a:graphicFrameLocks noGrp="1"/>
          </p:cNvGraphicFramePr>
          <p:nvPr>
            <p:ph idx="1"/>
            <p:extLst>
              <p:ext uri="{D42A27DB-BD31-4B8C-83A1-F6EECF244321}">
                <p14:modId xmlns:p14="http://schemas.microsoft.com/office/powerpoint/2010/main" val="889154939"/>
              </p:ext>
            </p:extLst>
          </p:nvPr>
        </p:nvGraphicFramePr>
        <p:xfrm>
          <a:off x="1225296" y="2286000"/>
          <a:ext cx="10247376" cy="4163568"/>
        </p:xfrm>
        <a:graphic>
          <a:graphicData uri="http://schemas.openxmlformats.org/drawingml/2006/table">
            <a:tbl>
              <a:tblPr firstRow="1" bandRow="1">
                <a:tableStyleId>{5C22544A-7EE6-4342-B048-85BDC9FD1C3A}</a:tableStyleId>
              </a:tblPr>
              <a:tblGrid>
                <a:gridCol w="4495833">
                  <a:extLst>
                    <a:ext uri="{9D8B030D-6E8A-4147-A177-3AD203B41FA5}">
                      <a16:colId xmlns:a16="http://schemas.microsoft.com/office/drawing/2014/main" val="4097909873"/>
                    </a:ext>
                  </a:extLst>
                </a:gridCol>
                <a:gridCol w="5751543">
                  <a:extLst>
                    <a:ext uri="{9D8B030D-6E8A-4147-A177-3AD203B41FA5}">
                      <a16:colId xmlns:a16="http://schemas.microsoft.com/office/drawing/2014/main" val="4071914883"/>
                    </a:ext>
                  </a:extLst>
                </a:gridCol>
              </a:tblGrid>
              <a:tr h="1113837">
                <a:tc>
                  <a:txBody>
                    <a:bodyPr/>
                    <a:lstStyle/>
                    <a:p>
                      <a:r>
                        <a:rPr lang="en-US" sz="2800"/>
                        <a:t>Header Character Count Maximum</a:t>
                      </a:r>
                      <a:endParaRPr lang="en-US" sz="2800" dirty="0"/>
                    </a:p>
                  </a:txBody>
                  <a:tcPr/>
                </a:tc>
                <a:tc>
                  <a:txBody>
                    <a:bodyPr/>
                    <a:lstStyle/>
                    <a:p>
                      <a:r>
                        <a:rPr lang="en-US" sz="2800"/>
                        <a:t>QI/EBP Project</a:t>
                      </a:r>
                      <a:endParaRPr lang="en-US" sz="2800" dirty="0"/>
                    </a:p>
                  </a:txBody>
                  <a:tcPr/>
                </a:tc>
                <a:extLst>
                  <a:ext uri="{0D108BD9-81ED-4DB2-BD59-A6C34878D82A}">
                    <a16:rowId xmlns:a16="http://schemas.microsoft.com/office/drawing/2014/main" val="2107408161"/>
                  </a:ext>
                </a:extLst>
              </a:tr>
              <a:tr h="538954">
                <a:tc>
                  <a:txBody>
                    <a:bodyPr/>
                    <a:lstStyle/>
                    <a:p>
                      <a:r>
                        <a:rPr lang="en-US" sz="2400"/>
                        <a:t>375 Characters</a:t>
                      </a:r>
                      <a:endParaRPr lang="en-US" sz="2400" dirty="0"/>
                    </a:p>
                  </a:txBody>
                  <a:tcPr/>
                </a:tc>
                <a:tc>
                  <a:txBody>
                    <a:bodyPr/>
                    <a:lstStyle/>
                    <a:p>
                      <a:r>
                        <a:rPr lang="en-US" sz="2400" kern="1200">
                          <a:solidFill>
                            <a:schemeClr val="dk1"/>
                          </a:solidFill>
                          <a:effectLst/>
                          <a:latin typeface="+mn-lt"/>
                          <a:ea typeface="+mn-ea"/>
                          <a:cs typeface="+mn-cs"/>
                        </a:rPr>
                        <a:t>Local Problem/Project Trigger(s)</a:t>
                      </a:r>
                      <a:endParaRPr lang="en-US" sz="2400" dirty="0"/>
                    </a:p>
                  </a:txBody>
                  <a:tcPr/>
                </a:tc>
                <a:extLst>
                  <a:ext uri="{0D108BD9-81ED-4DB2-BD59-A6C34878D82A}">
                    <a16:rowId xmlns:a16="http://schemas.microsoft.com/office/drawing/2014/main" val="1357503003"/>
                  </a:ext>
                </a:extLst>
              </a:tr>
              <a:tr h="538954">
                <a:tc>
                  <a:txBody>
                    <a:bodyPr/>
                    <a:lstStyle/>
                    <a:p>
                      <a:r>
                        <a:rPr lang="en-US" sz="2400"/>
                        <a:t>250 Characters</a:t>
                      </a:r>
                      <a:endParaRPr lang="en-US" sz="2400" dirty="0"/>
                    </a:p>
                  </a:txBody>
                  <a:tcPr/>
                </a:tc>
                <a:tc>
                  <a:txBody>
                    <a:bodyPr/>
                    <a:lstStyle/>
                    <a:p>
                      <a:r>
                        <a:rPr lang="en-US" sz="2400" kern="1200">
                          <a:solidFill>
                            <a:schemeClr val="dk1"/>
                          </a:solidFill>
                          <a:effectLst/>
                          <a:latin typeface="+mn-lt"/>
                          <a:ea typeface="+mn-ea"/>
                          <a:cs typeface="+mn-cs"/>
                        </a:rPr>
                        <a:t>Project Goals/Aim/Problem Statement</a:t>
                      </a:r>
                      <a:endParaRPr lang="en-US" sz="2400" dirty="0"/>
                    </a:p>
                  </a:txBody>
                  <a:tcPr/>
                </a:tc>
                <a:extLst>
                  <a:ext uri="{0D108BD9-81ED-4DB2-BD59-A6C34878D82A}">
                    <a16:rowId xmlns:a16="http://schemas.microsoft.com/office/drawing/2014/main" val="2107228307"/>
                  </a:ext>
                </a:extLst>
              </a:tr>
              <a:tr h="538954">
                <a:tc>
                  <a:txBody>
                    <a:bodyPr/>
                    <a:lstStyle/>
                    <a:p>
                      <a:r>
                        <a:rPr lang="en-US" sz="2400"/>
                        <a:t>500 Characters</a:t>
                      </a:r>
                      <a:endParaRPr lang="en-US" sz="2400" dirty="0"/>
                    </a:p>
                  </a:txBody>
                  <a:tcPr/>
                </a:tc>
                <a:tc>
                  <a:txBody>
                    <a:bodyPr/>
                    <a:lstStyle/>
                    <a:p>
                      <a:r>
                        <a:rPr lang="en-US" sz="2400" kern="1200">
                          <a:solidFill>
                            <a:schemeClr val="dk1"/>
                          </a:solidFill>
                          <a:effectLst/>
                          <a:latin typeface="+mn-lt"/>
                          <a:ea typeface="+mn-ea"/>
                          <a:cs typeface="+mn-cs"/>
                        </a:rPr>
                        <a:t>EBP or QI Design</a:t>
                      </a:r>
                      <a:endParaRPr lang="en-US" sz="2400" dirty="0"/>
                    </a:p>
                  </a:txBody>
                  <a:tcPr/>
                </a:tc>
                <a:extLst>
                  <a:ext uri="{0D108BD9-81ED-4DB2-BD59-A6C34878D82A}">
                    <a16:rowId xmlns:a16="http://schemas.microsoft.com/office/drawing/2014/main" val="1113604128"/>
                  </a:ext>
                </a:extLst>
              </a:tr>
              <a:tr h="538954">
                <a:tc>
                  <a:txBody>
                    <a:bodyPr/>
                    <a:lstStyle/>
                    <a:p>
                      <a:r>
                        <a:rPr lang="en-US" sz="2400"/>
                        <a:t>500 Characters</a:t>
                      </a:r>
                      <a:endParaRPr lang="en-US" sz="2400" dirty="0"/>
                    </a:p>
                  </a:txBody>
                  <a:tcPr/>
                </a:tc>
                <a:tc>
                  <a:txBody>
                    <a:bodyPr/>
                    <a:lstStyle/>
                    <a:p>
                      <a:r>
                        <a:rPr lang="en-US" sz="2400"/>
                        <a:t>Results/Findings</a:t>
                      </a:r>
                      <a:endParaRPr lang="en-US" sz="2400" dirty="0"/>
                    </a:p>
                  </a:txBody>
                  <a:tcPr/>
                </a:tc>
                <a:extLst>
                  <a:ext uri="{0D108BD9-81ED-4DB2-BD59-A6C34878D82A}">
                    <a16:rowId xmlns:a16="http://schemas.microsoft.com/office/drawing/2014/main" val="1606570201"/>
                  </a:ext>
                </a:extLst>
              </a:tr>
              <a:tr h="893915">
                <a:tc>
                  <a:txBody>
                    <a:bodyPr/>
                    <a:lstStyle/>
                    <a:p>
                      <a:r>
                        <a:rPr lang="en-US" sz="2400"/>
                        <a:t>375 Characters</a:t>
                      </a:r>
                      <a:endParaRPr lang="en-US" sz="2400" dirty="0"/>
                    </a:p>
                  </a:txBody>
                  <a:tcPr/>
                </a:tc>
                <a:tc>
                  <a:txBody>
                    <a:bodyPr/>
                    <a:lstStyle/>
                    <a:p>
                      <a:r>
                        <a:rPr lang="en-US" sz="2400" dirty="0"/>
                        <a:t>Conclusions/Implications and Recommendations for Practice</a:t>
                      </a:r>
                    </a:p>
                  </a:txBody>
                  <a:tcPr/>
                </a:tc>
                <a:extLst>
                  <a:ext uri="{0D108BD9-81ED-4DB2-BD59-A6C34878D82A}">
                    <a16:rowId xmlns:a16="http://schemas.microsoft.com/office/drawing/2014/main" val="3778548018"/>
                  </a:ext>
                </a:extLst>
              </a:tr>
            </a:tbl>
          </a:graphicData>
        </a:graphic>
      </p:graphicFrame>
      <p:sp>
        <p:nvSpPr>
          <p:cNvPr id="6" name="TextBox 5">
            <a:extLst>
              <a:ext uri="{FF2B5EF4-FFF2-40B4-BE49-F238E27FC236}">
                <a16:creationId xmlns:a16="http://schemas.microsoft.com/office/drawing/2014/main" id="{57B8B5BE-1698-CDCD-F3C4-85B9473CE38A}"/>
              </a:ext>
            </a:extLst>
          </p:cNvPr>
          <p:cNvSpPr txBox="1"/>
          <p:nvPr/>
        </p:nvSpPr>
        <p:spPr>
          <a:xfrm>
            <a:off x="1371600" y="1194816"/>
            <a:ext cx="6096000" cy="1077218"/>
          </a:xfrm>
          <a:prstGeom prst="rect">
            <a:avLst/>
          </a:prstGeom>
          <a:noFill/>
        </p:spPr>
        <p:txBody>
          <a:bodyPr wrap="square">
            <a:spAutoFit/>
          </a:bodyPr>
          <a:lstStyle/>
          <a:p>
            <a:r>
              <a:rPr lang="en-US" sz="3200" dirty="0">
                <a:solidFill>
                  <a:schemeClr val="accent1"/>
                </a:solidFill>
              </a:rPr>
              <a:t>Required Subheadings Vary by Project Type</a:t>
            </a:r>
            <a:endParaRPr lang="en-US" dirty="0">
              <a:solidFill>
                <a:schemeClr val="accent1"/>
              </a:solidFill>
            </a:endParaRPr>
          </a:p>
        </p:txBody>
      </p:sp>
      <p:pic>
        <p:nvPicPr>
          <p:cNvPr id="13" name="Audio 12">
            <a:hlinkClick r:id="" action="ppaction://media"/>
            <a:extLst>
              <a:ext uri="{FF2B5EF4-FFF2-40B4-BE49-F238E27FC236}">
                <a16:creationId xmlns:a16="http://schemas.microsoft.com/office/drawing/2014/main" id="{C220C7FE-42E2-B684-BBF8-17F1BE9C789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99523774"/>
      </p:ext>
    </p:extLst>
  </p:cSld>
  <p:clrMapOvr>
    <a:masterClrMapping/>
  </p:clrMapOvr>
  <mc:AlternateContent xmlns:mc="http://schemas.openxmlformats.org/markup-compatibility/2006" xmlns:p14="http://schemas.microsoft.com/office/powerpoint/2010/main">
    <mc:Choice Requires="p14">
      <p:transition spd="slow" p14:dur="2000" advTm="10884"/>
    </mc:Choice>
    <mc:Fallback xmlns="">
      <p:transition spd="slow" advTm="10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ED1E614-7E51-2672-1FCA-AC13BADC8D8F}"/>
            </a:ext>
          </a:extLst>
        </p:cNvPr>
        <p:cNvGrpSpPr/>
        <p:nvPr/>
      </p:nvGrpSpPr>
      <p:grpSpPr>
        <a:xfrm>
          <a:off x="0" y="0"/>
          <a:ext cx="0" cy="0"/>
          <a:chOff x="0" y="0"/>
          <a:chExt cx="0" cy="0"/>
        </a:xfrm>
      </p:grpSpPr>
      <p:sp>
        <p:nvSpPr>
          <p:cNvPr id="5" name="image blend scrim">
            <a:extLst>
              <a:ext uri="{FF2B5EF4-FFF2-40B4-BE49-F238E27FC236}">
                <a16:creationId xmlns:a16="http://schemas.microsoft.com/office/drawing/2014/main" id="{FD46C8AE-3495-410E-65A5-F9349CBEFDD5}"/>
              </a:ext>
              <a:ext uri="{C183D7F6-B498-43B3-948B-1728B52AA6E4}">
                <adec:decorative xmlns:adec="http://schemas.microsoft.com/office/drawing/2017/decorative" val="1"/>
              </a:ext>
            </a:extLst>
          </p:cNvPr>
          <p:cNvSpPr/>
          <p:nvPr/>
        </p:nvSpPr>
        <p:spPr>
          <a:xfrm>
            <a:off x="10789920" y="0"/>
            <a:ext cx="1341120" cy="6858000"/>
          </a:xfrm>
          <a:prstGeom prst="rect">
            <a:avLst/>
          </a:prstGeom>
          <a:solidFill>
            <a:srgbClr val="12233F">
              <a:alpha val="55000"/>
            </a:srgbClr>
          </a:solidFill>
          <a:ln/>
        </p:spPr>
        <p:txBody>
          <a:bodyPr/>
          <a:lstStyle/>
          <a:p>
            <a:endParaRPr lang="en-US" sz="2400"/>
          </a:p>
        </p:txBody>
      </p:sp>
      <p:sp>
        <p:nvSpPr>
          <p:cNvPr id="2" name="Title 1">
            <a:extLst>
              <a:ext uri="{FF2B5EF4-FFF2-40B4-BE49-F238E27FC236}">
                <a16:creationId xmlns:a16="http://schemas.microsoft.com/office/drawing/2014/main" id="{9916CB82-38EF-82FC-EAB4-5AA7FEB7687B}"/>
              </a:ext>
            </a:extLst>
          </p:cNvPr>
          <p:cNvSpPr>
            <a:spLocks noGrp="1"/>
          </p:cNvSpPr>
          <p:nvPr>
            <p:ph type="title"/>
          </p:nvPr>
        </p:nvSpPr>
        <p:spPr>
          <a:xfrm>
            <a:off x="1371600" y="332232"/>
            <a:ext cx="9601200" cy="862584"/>
          </a:xfrm>
        </p:spPr>
        <p:txBody>
          <a:bodyPr>
            <a:normAutofit/>
          </a:bodyPr>
          <a:lstStyle/>
          <a:p>
            <a:pPr algn="ctr"/>
            <a:r>
              <a:rPr lang="en-US" sz="5400" b="1" dirty="0">
                <a:solidFill>
                  <a:schemeClr val="bg1"/>
                </a:solidFill>
              </a:rPr>
              <a:t>Abstract Guidelines</a:t>
            </a:r>
          </a:p>
        </p:txBody>
      </p:sp>
      <p:graphicFrame>
        <p:nvGraphicFramePr>
          <p:cNvPr id="4" name="Content Placeholder 3">
            <a:extLst>
              <a:ext uri="{FF2B5EF4-FFF2-40B4-BE49-F238E27FC236}">
                <a16:creationId xmlns:a16="http://schemas.microsoft.com/office/drawing/2014/main" id="{E69E2C57-D7DB-8590-4976-B4B0B5714F51}"/>
              </a:ext>
            </a:extLst>
          </p:cNvPr>
          <p:cNvGraphicFramePr>
            <a:graphicFrameLocks noGrp="1"/>
          </p:cNvGraphicFramePr>
          <p:nvPr>
            <p:ph idx="1"/>
            <p:extLst>
              <p:ext uri="{D42A27DB-BD31-4B8C-83A1-F6EECF244321}">
                <p14:modId xmlns:p14="http://schemas.microsoft.com/office/powerpoint/2010/main" val="2672584151"/>
              </p:ext>
            </p:extLst>
          </p:nvPr>
        </p:nvGraphicFramePr>
        <p:xfrm>
          <a:off x="1225296" y="2286000"/>
          <a:ext cx="10247376" cy="3870960"/>
        </p:xfrm>
        <a:graphic>
          <a:graphicData uri="http://schemas.openxmlformats.org/drawingml/2006/table">
            <a:tbl>
              <a:tblPr firstRow="1" bandRow="1">
                <a:tableStyleId>{5C22544A-7EE6-4342-B048-85BDC9FD1C3A}</a:tableStyleId>
              </a:tblPr>
              <a:tblGrid>
                <a:gridCol w="4495833">
                  <a:extLst>
                    <a:ext uri="{9D8B030D-6E8A-4147-A177-3AD203B41FA5}">
                      <a16:colId xmlns:a16="http://schemas.microsoft.com/office/drawing/2014/main" val="4097909873"/>
                    </a:ext>
                  </a:extLst>
                </a:gridCol>
                <a:gridCol w="5751543">
                  <a:extLst>
                    <a:ext uri="{9D8B030D-6E8A-4147-A177-3AD203B41FA5}">
                      <a16:colId xmlns:a16="http://schemas.microsoft.com/office/drawing/2014/main" val="4071914883"/>
                    </a:ext>
                  </a:extLst>
                </a:gridCol>
              </a:tblGrid>
              <a:tr h="1113837">
                <a:tc>
                  <a:txBody>
                    <a:bodyPr/>
                    <a:lstStyle/>
                    <a:p>
                      <a:r>
                        <a:rPr lang="en-US" sz="2800"/>
                        <a:t>Header Character Count Maximum</a:t>
                      </a:r>
                      <a:endParaRPr lang="en-US" sz="2800" dirty="0"/>
                    </a:p>
                  </a:txBody>
                  <a:tcPr/>
                </a:tc>
                <a:tc>
                  <a:txBody>
                    <a:bodyPr/>
                    <a:lstStyle/>
                    <a:p>
                      <a:r>
                        <a:rPr lang="en-US" sz="2800" dirty="0"/>
                        <a:t>Research Study</a:t>
                      </a:r>
                    </a:p>
                  </a:txBody>
                  <a:tcPr/>
                </a:tc>
                <a:extLst>
                  <a:ext uri="{0D108BD9-81ED-4DB2-BD59-A6C34878D82A}">
                    <a16:rowId xmlns:a16="http://schemas.microsoft.com/office/drawing/2014/main" val="2107408161"/>
                  </a:ext>
                </a:extLst>
              </a:tr>
              <a:tr h="538954">
                <a:tc>
                  <a:txBody>
                    <a:bodyPr/>
                    <a:lstStyle/>
                    <a:p>
                      <a:r>
                        <a:rPr lang="en-US" sz="2400"/>
                        <a:t>375 Characters</a:t>
                      </a:r>
                      <a:endParaRPr lang="en-US" sz="2400" dirty="0"/>
                    </a:p>
                  </a:txBody>
                  <a:tcPr/>
                </a:tc>
                <a:tc>
                  <a:txBody>
                    <a:bodyPr/>
                    <a:lstStyle/>
                    <a:p>
                      <a:r>
                        <a:rPr lang="en-US" sz="2400" kern="1200" dirty="0">
                          <a:solidFill>
                            <a:schemeClr val="dk1"/>
                          </a:solidFill>
                          <a:effectLst/>
                          <a:latin typeface="+mn-lt"/>
                          <a:ea typeface="+mn-ea"/>
                          <a:cs typeface="+mn-cs"/>
                        </a:rPr>
                        <a:t>Background/Significance/Introduction</a:t>
                      </a:r>
                      <a:endParaRPr lang="en-US" sz="2400" dirty="0"/>
                    </a:p>
                  </a:txBody>
                  <a:tcPr/>
                </a:tc>
                <a:extLst>
                  <a:ext uri="{0D108BD9-81ED-4DB2-BD59-A6C34878D82A}">
                    <a16:rowId xmlns:a16="http://schemas.microsoft.com/office/drawing/2014/main" val="1357503003"/>
                  </a:ext>
                </a:extLst>
              </a:tr>
              <a:tr h="538954">
                <a:tc>
                  <a:txBody>
                    <a:bodyPr/>
                    <a:lstStyle/>
                    <a:p>
                      <a:r>
                        <a:rPr lang="en-US" sz="2400"/>
                        <a:t>250 Characters</a:t>
                      </a:r>
                      <a:endParaRPr lang="en-US" sz="2400" dirty="0"/>
                    </a:p>
                  </a:txBody>
                  <a:tcPr/>
                </a:tc>
                <a:tc>
                  <a:txBody>
                    <a:bodyPr/>
                    <a:lstStyle/>
                    <a:p>
                      <a:r>
                        <a:rPr lang="en-US" sz="2400" kern="1200" dirty="0">
                          <a:solidFill>
                            <a:schemeClr val="dk1"/>
                          </a:solidFill>
                          <a:effectLst/>
                          <a:latin typeface="+mn-lt"/>
                          <a:ea typeface="+mn-ea"/>
                          <a:cs typeface="+mn-cs"/>
                        </a:rPr>
                        <a:t>Aims/Hypothesis/Purpose/Objective</a:t>
                      </a:r>
                      <a:endParaRPr lang="en-US" sz="2400" dirty="0"/>
                    </a:p>
                  </a:txBody>
                  <a:tcPr/>
                </a:tc>
                <a:extLst>
                  <a:ext uri="{0D108BD9-81ED-4DB2-BD59-A6C34878D82A}">
                    <a16:rowId xmlns:a16="http://schemas.microsoft.com/office/drawing/2014/main" val="2107228307"/>
                  </a:ext>
                </a:extLst>
              </a:tr>
              <a:tr h="538954">
                <a:tc>
                  <a:txBody>
                    <a:bodyPr/>
                    <a:lstStyle/>
                    <a:p>
                      <a:r>
                        <a:rPr lang="en-US" sz="2400"/>
                        <a:t>500 Characters</a:t>
                      </a:r>
                      <a:endParaRPr lang="en-US" sz="2400" dirty="0"/>
                    </a:p>
                  </a:txBody>
                  <a:tcPr/>
                </a:tc>
                <a:tc>
                  <a:txBody>
                    <a:bodyPr/>
                    <a:lstStyle/>
                    <a:p>
                      <a:r>
                        <a:rPr lang="en-US" sz="2400" dirty="0"/>
                        <a:t>Methods and Evaluation</a:t>
                      </a:r>
                    </a:p>
                  </a:txBody>
                  <a:tcPr/>
                </a:tc>
                <a:extLst>
                  <a:ext uri="{0D108BD9-81ED-4DB2-BD59-A6C34878D82A}">
                    <a16:rowId xmlns:a16="http://schemas.microsoft.com/office/drawing/2014/main" val="1113604128"/>
                  </a:ext>
                </a:extLst>
              </a:tr>
              <a:tr h="538954">
                <a:tc>
                  <a:txBody>
                    <a:bodyPr/>
                    <a:lstStyle/>
                    <a:p>
                      <a:r>
                        <a:rPr lang="en-US" sz="2400"/>
                        <a:t>500 Characters</a:t>
                      </a:r>
                      <a:endParaRPr lang="en-US" sz="2400" dirty="0"/>
                    </a:p>
                  </a:txBody>
                  <a:tcPr/>
                </a:tc>
                <a:tc>
                  <a:txBody>
                    <a:bodyPr/>
                    <a:lstStyle/>
                    <a:p>
                      <a:r>
                        <a:rPr lang="en-US" sz="2400" dirty="0"/>
                        <a:t>Results</a:t>
                      </a:r>
                    </a:p>
                  </a:txBody>
                  <a:tcPr/>
                </a:tc>
                <a:extLst>
                  <a:ext uri="{0D108BD9-81ED-4DB2-BD59-A6C34878D82A}">
                    <a16:rowId xmlns:a16="http://schemas.microsoft.com/office/drawing/2014/main" val="1606570201"/>
                  </a:ext>
                </a:extLst>
              </a:tr>
              <a:tr h="601307">
                <a:tc>
                  <a:txBody>
                    <a:bodyPr/>
                    <a:lstStyle/>
                    <a:p>
                      <a:r>
                        <a:rPr lang="en-US" sz="2400"/>
                        <a:t>375 Characters</a:t>
                      </a:r>
                      <a:endParaRPr lang="en-US" sz="2400" dirty="0"/>
                    </a:p>
                  </a:txBody>
                  <a:tcPr/>
                </a:tc>
                <a:tc>
                  <a:txBody>
                    <a:bodyPr/>
                    <a:lstStyle/>
                    <a:p>
                      <a:r>
                        <a:rPr lang="en-US" sz="2400" dirty="0"/>
                        <a:t>Conclusions and Implications for Practice</a:t>
                      </a:r>
                    </a:p>
                  </a:txBody>
                  <a:tcPr/>
                </a:tc>
                <a:extLst>
                  <a:ext uri="{0D108BD9-81ED-4DB2-BD59-A6C34878D82A}">
                    <a16:rowId xmlns:a16="http://schemas.microsoft.com/office/drawing/2014/main" val="3778548018"/>
                  </a:ext>
                </a:extLst>
              </a:tr>
            </a:tbl>
          </a:graphicData>
        </a:graphic>
      </p:graphicFrame>
      <p:sp>
        <p:nvSpPr>
          <p:cNvPr id="6" name="TextBox 5">
            <a:extLst>
              <a:ext uri="{FF2B5EF4-FFF2-40B4-BE49-F238E27FC236}">
                <a16:creationId xmlns:a16="http://schemas.microsoft.com/office/drawing/2014/main" id="{C63B7C8A-DBCE-88B5-E9B2-3F653ED2BEB7}"/>
              </a:ext>
            </a:extLst>
          </p:cNvPr>
          <p:cNvSpPr txBox="1"/>
          <p:nvPr/>
        </p:nvSpPr>
        <p:spPr>
          <a:xfrm>
            <a:off x="1371600" y="1194816"/>
            <a:ext cx="6096000" cy="1077218"/>
          </a:xfrm>
          <a:prstGeom prst="rect">
            <a:avLst/>
          </a:prstGeom>
          <a:noFill/>
        </p:spPr>
        <p:txBody>
          <a:bodyPr wrap="square">
            <a:spAutoFit/>
          </a:bodyPr>
          <a:lstStyle/>
          <a:p>
            <a:r>
              <a:rPr lang="en-US" sz="3200" dirty="0">
                <a:solidFill>
                  <a:schemeClr val="accent1"/>
                </a:solidFill>
              </a:rPr>
              <a:t>Required Subheadings Vary by Project Type</a:t>
            </a:r>
            <a:endParaRPr lang="en-US" dirty="0">
              <a:solidFill>
                <a:schemeClr val="accent1"/>
              </a:solidFill>
            </a:endParaRPr>
          </a:p>
        </p:txBody>
      </p:sp>
      <p:pic>
        <p:nvPicPr>
          <p:cNvPr id="8" name="Audio 7">
            <a:hlinkClick r:id="" action="ppaction://media"/>
            <a:extLst>
              <a:ext uri="{FF2B5EF4-FFF2-40B4-BE49-F238E27FC236}">
                <a16:creationId xmlns:a16="http://schemas.microsoft.com/office/drawing/2014/main" id="{2253686C-037A-26FB-29BE-0197CF4BA56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32497749"/>
      </p:ext>
    </p:extLst>
  </p:cSld>
  <p:clrMapOvr>
    <a:masterClrMapping/>
  </p:clrMapOvr>
  <mc:AlternateContent xmlns:mc="http://schemas.openxmlformats.org/markup-compatibility/2006" xmlns:p14="http://schemas.microsoft.com/office/powerpoint/2010/main">
    <mc:Choice Requires="p14">
      <p:transition spd="slow" p14:dur="2000" advTm="5396"/>
    </mc:Choice>
    <mc:Fallback xmlns="">
      <p:transition spd="slow" advTm="5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0E807223-DF88-4D6D-970E-08919E5E0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83B91B61-BFCA-4647-957E-A8269BE46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F6D5E8-15CF-4755-910B-1B5A1E777357}"/>
              </a:ext>
            </a:extLst>
          </p:cNvPr>
          <p:cNvSpPr>
            <a:spLocks noGrp="1"/>
          </p:cNvSpPr>
          <p:nvPr>
            <p:ph type="title"/>
          </p:nvPr>
        </p:nvSpPr>
        <p:spPr>
          <a:xfrm>
            <a:off x="5100824" y="685800"/>
            <a:ext cx="6176776" cy="1485900"/>
          </a:xfrm>
        </p:spPr>
        <p:txBody>
          <a:bodyPr vert="horz" lIns="91440" tIns="45720" rIns="91440" bIns="45720" rtlCol="0" anchor="t">
            <a:normAutofit/>
          </a:bodyPr>
          <a:lstStyle/>
          <a:p>
            <a:r>
              <a:rPr lang="en-US" dirty="0"/>
              <a:t>Chart Your Route</a:t>
            </a:r>
            <a:br>
              <a:rPr lang="en-US" dirty="0"/>
            </a:br>
            <a:r>
              <a:rPr lang="en-US" dirty="0"/>
              <a:t>Before You Write</a:t>
            </a:r>
          </a:p>
        </p:txBody>
      </p:sp>
      <p:pic>
        <p:nvPicPr>
          <p:cNvPr id="15" name="Content Placeholder 14" descr="Person laying down on a laptop">
            <a:extLst>
              <a:ext uri="{FF2B5EF4-FFF2-40B4-BE49-F238E27FC236}">
                <a16:creationId xmlns:a16="http://schemas.microsoft.com/office/drawing/2014/main" id="{C7F36DA5-3286-4EAB-8CE6-344245727B63}"/>
              </a:ext>
            </a:extLst>
          </p:cNvPr>
          <p:cNvPicPr>
            <a:picLocks noGrp="1" noChangeAspect="1"/>
          </p:cNvPicPr>
          <p:nvPr>
            <p:ph sz="half" idx="1"/>
          </p:nvPr>
        </p:nvPicPr>
        <p:blipFill rotWithShape="1">
          <a:blip r:embed="rId5" cstate="print">
            <a:extLst>
              <a:ext uri="{28A0092B-C50C-407E-A947-70E740481C1C}">
                <a14:useLocalDpi xmlns:a14="http://schemas.microsoft.com/office/drawing/2010/main"/>
              </a:ext>
            </a:extLst>
          </a:blip>
          <a:srcRect t="36" r="-1" b="-1"/>
          <a:stretch/>
        </p:blipFill>
        <p:spPr>
          <a:xfrm>
            <a:off x="-1" y="10"/>
            <a:ext cx="4373546" cy="6857990"/>
          </a:xfrm>
          <a:prstGeom prst="rect">
            <a:avLst/>
          </a:prstGeom>
        </p:spPr>
      </p:pic>
      <p:sp>
        <p:nvSpPr>
          <p:cNvPr id="94" name="Rectangle 93">
            <a:extLst>
              <a:ext uri="{FF2B5EF4-FFF2-40B4-BE49-F238E27FC236}">
                <a16:creationId xmlns:a16="http://schemas.microsoft.com/office/drawing/2014/main" id="{92D1D7C6-1C89-420C-8D35-483654167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11" name="Content Placeholder 2" descr="Icon SmartArt graphic">
            <a:extLst>
              <a:ext uri="{FF2B5EF4-FFF2-40B4-BE49-F238E27FC236}">
                <a16:creationId xmlns:a16="http://schemas.microsoft.com/office/drawing/2014/main" id="{2C3B66B2-5616-4950-BC4A-AF268B5D77D6}"/>
              </a:ext>
            </a:extLst>
          </p:cNvPr>
          <p:cNvGraphicFramePr>
            <a:graphicFrameLocks noGrp="1"/>
          </p:cNvGraphicFramePr>
          <p:nvPr>
            <p:ph sz="half" idx="2"/>
            <p:extLst>
              <p:ext uri="{D42A27DB-BD31-4B8C-83A1-F6EECF244321}">
                <p14:modId xmlns:p14="http://schemas.microsoft.com/office/powerpoint/2010/main" val="3017535107"/>
              </p:ext>
            </p:extLst>
          </p:nvPr>
        </p:nvGraphicFramePr>
        <p:xfrm>
          <a:off x="5100824" y="2286000"/>
          <a:ext cx="6176776" cy="3581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Audio 3">
            <a:hlinkClick r:id="" action="ppaction://media"/>
            <a:extLst>
              <a:ext uri="{FF2B5EF4-FFF2-40B4-BE49-F238E27FC236}">
                <a16:creationId xmlns:a16="http://schemas.microsoft.com/office/drawing/2014/main" id="{2BE034FE-897A-D37B-8597-80C01B63A017}"/>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7679821"/>
      </p:ext>
    </p:extLst>
  </p:cSld>
  <p:clrMapOvr>
    <a:masterClrMapping/>
  </p:clrMapOvr>
  <mc:AlternateContent xmlns:mc="http://schemas.openxmlformats.org/markup-compatibility/2006" xmlns:p14="http://schemas.microsoft.com/office/powerpoint/2010/main">
    <mc:Choice Requires="p14">
      <p:transition spd="slow" p14:dur="2000" advTm="95731"/>
    </mc:Choice>
    <mc:Fallback xmlns="">
      <p:transition spd="slow" advTm="95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8|1.2"/>
</p:tagLst>
</file>

<file path=ppt/tags/tag2.xml><?xml version="1.0" encoding="utf-8"?>
<p:tagLst xmlns:a="http://schemas.openxmlformats.org/drawingml/2006/main" xmlns:r="http://schemas.openxmlformats.org/officeDocument/2006/relationships" xmlns:p="http://schemas.openxmlformats.org/presentationml/2006/main">
  <p:tag name="TIMING" val="|6.1"/>
</p:tagLst>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9E48938-CE0A-4976-83E6-A8FD4583CC20}">
  <ds:schemaRefs>
    <ds:schemaRef ds:uri="http://schemas.microsoft.com/sharepoint/v3/contenttype/forms"/>
  </ds:schemaRefs>
</ds:datastoreItem>
</file>

<file path=customXml/itemProps2.xml><?xml version="1.0" encoding="utf-8"?>
<ds:datastoreItem xmlns:ds="http://schemas.openxmlformats.org/officeDocument/2006/customXml" ds:itemID="{7F32B251-29F3-43CE-BD66-A3B48CC7BC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55A93C-578E-47D2-96A6-AF17136F6BCE}">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Travel design</Template>
  <TotalTime>1823</TotalTime>
  <Words>2592</Words>
  <Application>Microsoft Office PowerPoint</Application>
  <PresentationFormat>Widescreen</PresentationFormat>
  <Paragraphs>286</Paragraphs>
  <Slides>31</Slides>
  <Notes>25</Notes>
  <HiddenSlides>0</HiddenSlides>
  <MMClips>31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Calibri</vt:lpstr>
      <vt:lpstr>Franklin Gothic Book</vt:lpstr>
      <vt:lpstr>Trebuchet MS</vt:lpstr>
      <vt:lpstr>Crop</vt:lpstr>
      <vt:lpstr>On the Road to Dissemination</vt:lpstr>
      <vt:lpstr>On The Road to Dissemination, travelers will learn how to:</vt:lpstr>
      <vt:lpstr>What is an Abstract?</vt:lpstr>
      <vt:lpstr>PowerPoint Presentation</vt:lpstr>
      <vt:lpstr>PowerPoint Presentation</vt:lpstr>
      <vt:lpstr>PowerPoint Presentation</vt:lpstr>
      <vt:lpstr>Abstract Guidelines</vt:lpstr>
      <vt:lpstr>Abstract Guidelines</vt:lpstr>
      <vt:lpstr>Chart Your Route Before You Write</vt:lpstr>
      <vt:lpstr>PowerPoint Presentation</vt:lpstr>
      <vt:lpstr>PowerPoint Presentation</vt:lpstr>
      <vt:lpstr>PowerPoint Presentation</vt:lpstr>
      <vt:lpstr>PowerPoint Presentation</vt:lpstr>
      <vt:lpstr>PowerPoint Presentation</vt:lpstr>
      <vt:lpstr>PowerPoint Presentation</vt:lpstr>
      <vt:lpstr>Landmark Titles</vt:lpstr>
      <vt:lpstr>Final Steps Before Departure</vt:lpstr>
      <vt:lpstr>Submitting your abstract in QUALTRICS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Checking Character Count in Word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Hampton, Kerrin</dc:creator>
  <cp:lastModifiedBy>Donna Wimberly</cp:lastModifiedBy>
  <cp:revision>6</cp:revision>
  <dcterms:created xsi:type="dcterms:W3CDTF">2026-08-04T21:26:37Z</dcterms:created>
  <dcterms:modified xsi:type="dcterms:W3CDTF">2026-08-21T18:34:19Z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